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96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39" autoAdjust="0"/>
    <p:restoredTop sz="95291" autoAdjust="0"/>
  </p:normalViewPr>
  <p:slideViewPr>
    <p:cSldViewPr snapToGrid="0">
      <p:cViewPr varScale="1">
        <p:scale>
          <a:sx n="110" d="100"/>
          <a:sy n="110" d="100"/>
        </p:scale>
        <p:origin x="4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0" d="100"/>
          <a:sy n="50" d="100"/>
        </p:scale>
        <p:origin x="2068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4E54C70-9D95-46E2-8493-7BEB43EAE6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18004D4-6B5A-4EAC-95E6-C9FBB8329B5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A7CC79-3EA3-47D5-9432-E4DEE515EF44}" type="datetimeFigureOut">
              <a:rPr lang="fr-FR" smtClean="0"/>
              <a:t>30/09/2020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262E7F7-2BCF-4D39-A347-B5077F9D170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B8323E3-6426-44E1-A977-3DD6AAE11F2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DB145-C3D8-4849-B591-73DCEE2880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927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8B1B2-75BF-4E26-8C2C-204C19F73978}" type="datetimeFigureOut">
              <a:rPr lang="fr-FR" smtClean="0"/>
              <a:t>30/09/2020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F2C3B-CA45-4175-9520-CE406756BE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903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F2C3B-CA45-4175-9520-CE406756BE8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5928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F2C3B-CA45-4175-9520-CE406756BE8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74026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F2C3B-CA45-4175-9520-CE406756BE8A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6799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sv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1AF2CC-CA7A-4160-BCB8-EE1B7E4FB5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1542" y="3081866"/>
            <a:ext cx="11388902" cy="1253061"/>
          </a:xfrm>
        </p:spPr>
        <p:txBody>
          <a:bodyPr anchor="t">
            <a:normAutofit/>
          </a:bodyPr>
          <a:lstStyle>
            <a:lvl1pPr algn="l">
              <a:defRPr sz="4200" b="1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89E80AB-5566-4154-891E-B4A2B914C0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1543" y="4559827"/>
            <a:ext cx="11388902" cy="462662"/>
          </a:xfrm>
        </p:spPr>
        <p:txBody>
          <a:bodyPr>
            <a:noAutofit/>
          </a:bodyPr>
          <a:lstStyle>
            <a:lvl1pPr marL="0" indent="0" algn="l">
              <a:buNone/>
              <a:defRPr sz="3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3131767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87E2E71-B4D5-4161-8E8F-4CE1E8EAC9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5422" y="6370462"/>
            <a:ext cx="1145036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04/09/2020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994512E-A4E3-432B-A9AE-2D9B51832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542" y="6370462"/>
            <a:ext cx="408555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Intitulé de la direction/service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5F7133E1-F262-4F00-9CA0-BEAA2CA6BA19}"/>
              </a:ext>
            </a:extLst>
          </p:cNvPr>
          <p:cNvCxnSpPr>
            <a:cxnSpLocks/>
          </p:cNvCxnSpPr>
          <p:nvPr userDrawn="1"/>
        </p:nvCxnSpPr>
        <p:spPr>
          <a:xfrm>
            <a:off x="499326" y="6326906"/>
            <a:ext cx="111933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8650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63F8332E-96D7-4962-8D67-873DB7E88E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32" y="234637"/>
            <a:ext cx="4298373" cy="3894401"/>
          </a:xfrm>
          <a:prstGeom prst="rect">
            <a:avLst/>
          </a:prstGeom>
        </p:spPr>
      </p:pic>
      <p:pic>
        <p:nvPicPr>
          <p:cNvPr id="16" name="Graphique 15">
            <a:extLst>
              <a:ext uri="{FF2B5EF4-FFF2-40B4-BE49-F238E27FC236}">
                <a16:creationId xmlns:a16="http://schemas.microsoft.com/office/drawing/2014/main" id="{740748C0-9B94-4E16-844B-BFC559539F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68872" y="522073"/>
            <a:ext cx="1847274" cy="2106542"/>
          </a:xfrm>
          <a:prstGeom prst="rect">
            <a:avLst/>
          </a:prstGeom>
        </p:spPr>
      </p:pic>
      <p:sp>
        <p:nvSpPr>
          <p:cNvPr id="17" name="Espace réservé du contenu 5">
            <a:extLst>
              <a:ext uri="{FF2B5EF4-FFF2-40B4-BE49-F238E27FC236}">
                <a16:creationId xmlns:a16="http://schemas.microsoft.com/office/drawing/2014/main" id="{7C173263-137C-4EFC-BD01-26F8DC39B5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03961" y="4990810"/>
            <a:ext cx="3614277" cy="1500188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 b="1"/>
            </a:lvl1pPr>
            <a:lvl2pPr marL="358775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5284766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2351584" y="0"/>
            <a:ext cx="9505056" cy="836712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Insérer un titre</a:t>
            </a:r>
          </a:p>
        </p:txBody>
      </p:sp>
      <p:sp>
        <p:nvSpPr>
          <p:cNvPr id="11" name="Sous-titre 2"/>
          <p:cNvSpPr>
            <a:spLocks noGrp="1"/>
          </p:cNvSpPr>
          <p:nvPr>
            <p:ph type="subTitle" idx="10" hasCustomPrompt="1"/>
          </p:nvPr>
        </p:nvSpPr>
        <p:spPr>
          <a:xfrm>
            <a:off x="2351584" y="1124744"/>
            <a:ext cx="9494507" cy="28803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buNone/>
              <a:defRPr sz="2400">
                <a:solidFill>
                  <a:srgbClr val="8EB8CE"/>
                </a:solidFill>
                <a:latin typeface="Trebuchet MS" panose="020B06030202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Insérer un sous-titre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0174" y="702557"/>
            <a:ext cx="1535917" cy="49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3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e-enume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2351584" y="0"/>
            <a:ext cx="9505056" cy="836712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Insérer un titre</a:t>
            </a:r>
          </a:p>
        </p:txBody>
      </p:sp>
      <p:sp>
        <p:nvSpPr>
          <p:cNvPr id="8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335360" y="1604797"/>
            <a:ext cx="11521280" cy="4848539"/>
          </a:xfrm>
          <a:prstGeom prst="rect">
            <a:avLst/>
          </a:prstGeom>
        </p:spPr>
        <p:txBody>
          <a:bodyPr>
            <a:normAutofit/>
          </a:bodyPr>
          <a:lstStyle>
            <a:lvl1pPr marL="609585" indent="-609585">
              <a:buClr>
                <a:srgbClr val="EF5B2F"/>
              </a:buClr>
              <a:buSzPct val="120000"/>
              <a:buFontTx/>
              <a:buBlip>
                <a:blip r:embed="rId2"/>
              </a:buBlip>
              <a:defRPr sz="3200" baseline="0">
                <a:solidFill>
                  <a:srgbClr val="1F3664"/>
                </a:solidFill>
                <a:latin typeface="Trebuchet MS" panose="020B0603020202020204" pitchFamily="34" charset="0"/>
              </a:defRPr>
            </a:lvl1pPr>
            <a:lvl2pPr marL="990575" indent="-380990" algn="just">
              <a:buClr>
                <a:srgbClr val="4D4D4D"/>
              </a:buClr>
              <a:buSzPct val="100000"/>
              <a:buFontTx/>
              <a:buBlip>
                <a:blip r:embed="rId3"/>
              </a:buBlip>
              <a:defRPr sz="2667">
                <a:solidFill>
                  <a:srgbClr val="4D4D4D"/>
                </a:solidFill>
                <a:latin typeface="Trebuchet MS" panose="020B0603020202020204" pitchFamily="34" charset="0"/>
              </a:defRPr>
            </a:lvl2pPr>
            <a:lvl3pPr marL="1523962" indent="-304792">
              <a:buClr>
                <a:srgbClr val="8EB8CE"/>
              </a:buClr>
              <a:buFont typeface="Wingdings" panose="05000000000000000000" pitchFamily="2" charset="2"/>
              <a:buChar char="§"/>
              <a:defRPr sz="2133">
                <a:solidFill>
                  <a:srgbClr val="4D4D4D"/>
                </a:solidFill>
                <a:latin typeface="Trebuchet MS" panose="020B0603020202020204" pitchFamily="34" charset="0"/>
              </a:defRPr>
            </a:lvl3pPr>
            <a:lvl4pPr marL="2133547" indent="-304792">
              <a:buClr>
                <a:srgbClr val="4D4D4D"/>
              </a:buClr>
              <a:buFont typeface="Arial" panose="020B0604020202020204" pitchFamily="34" charset="0"/>
              <a:buChar char="•"/>
              <a:defRPr>
                <a:solidFill>
                  <a:srgbClr val="4D4D4D"/>
                </a:solidFill>
              </a:defRPr>
            </a:lvl4pPr>
            <a:lvl5pPr marL="2743131" indent="-304792">
              <a:buClr>
                <a:srgbClr val="4D4D4D"/>
              </a:buClr>
              <a:buFont typeface="Courier New" panose="02070309020205020404" pitchFamily="49" charset="0"/>
              <a:buChar char="o"/>
              <a:defRPr>
                <a:solidFill>
                  <a:srgbClr val="4D4D4D"/>
                </a:solidFill>
              </a:defRPr>
            </a:lvl5pPr>
          </a:lstStyle>
          <a:p>
            <a:pPr lvl="0"/>
            <a:r>
              <a:rPr lang="fr-FR" dirty="0"/>
              <a:t>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2"/>
            <a:endParaRPr lang="fr-FR" dirty="0"/>
          </a:p>
        </p:txBody>
      </p:sp>
      <p:sp>
        <p:nvSpPr>
          <p:cNvPr id="6" name="Sous-titre 2"/>
          <p:cNvSpPr>
            <a:spLocks noGrp="1"/>
          </p:cNvSpPr>
          <p:nvPr>
            <p:ph type="subTitle" idx="10" hasCustomPrompt="1"/>
          </p:nvPr>
        </p:nvSpPr>
        <p:spPr>
          <a:xfrm>
            <a:off x="2351584" y="1124744"/>
            <a:ext cx="9494507" cy="288032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>
                <a:solidFill>
                  <a:srgbClr val="8EB8CE"/>
                </a:solidFill>
                <a:latin typeface="Trebuchet MS" panose="020B06030202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Insérer un sous-titre</a:t>
            </a:r>
          </a:p>
        </p:txBody>
      </p:sp>
    </p:spTree>
    <p:extLst>
      <p:ext uri="{BB962C8B-B14F-4D97-AF65-F5344CB8AC3E}">
        <p14:creationId xmlns:p14="http://schemas.microsoft.com/office/powerpoint/2010/main" val="894740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73931D-BCE5-4DD6-837E-9093D81A36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1542" y="1117735"/>
            <a:ext cx="11388916" cy="5914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fr-FR" dirty="0"/>
              <a:t>Sommaire</a:t>
            </a:r>
          </a:p>
        </p:txBody>
      </p:sp>
      <p:sp>
        <p:nvSpPr>
          <p:cNvPr id="24" name="Espace réservé du contenu 5">
            <a:extLst>
              <a:ext uri="{FF2B5EF4-FFF2-40B4-BE49-F238E27FC236}">
                <a16:creationId xmlns:a16="http://schemas.microsoft.com/office/drawing/2014/main" id="{4192D36F-A845-4959-8B50-FB78F7C2E5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01541" y="2456730"/>
            <a:ext cx="3614277" cy="3422568"/>
          </a:xfrm>
        </p:spPr>
        <p:txBody>
          <a:bodyPr/>
          <a:lstStyle>
            <a:lvl1pPr marL="358775" indent="-35877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 sz="1600" b="1"/>
            </a:lvl1pPr>
            <a:lvl2pPr marL="631825" indent="-2730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lphaLcParenR"/>
              <a:defRPr sz="160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28" name="Espace réservé du contenu 5">
            <a:extLst>
              <a:ext uri="{FF2B5EF4-FFF2-40B4-BE49-F238E27FC236}">
                <a16:creationId xmlns:a16="http://schemas.microsoft.com/office/drawing/2014/main" id="{017122FA-9593-403F-B7CA-7E0389A65E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88861" y="2456730"/>
            <a:ext cx="3614277" cy="3422568"/>
          </a:xfrm>
        </p:spPr>
        <p:txBody>
          <a:bodyPr/>
          <a:lstStyle>
            <a:lvl1pPr marL="358775" indent="-35877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 sz="1600" b="1"/>
            </a:lvl1pPr>
            <a:lvl2pPr marL="631825" indent="-2730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lphaLcParenR"/>
              <a:defRPr sz="160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29" name="Espace réservé du contenu 5">
            <a:extLst>
              <a:ext uri="{FF2B5EF4-FFF2-40B4-BE49-F238E27FC236}">
                <a16:creationId xmlns:a16="http://schemas.microsoft.com/office/drawing/2014/main" id="{2FAA6C87-BB8A-4CEF-8DE6-64CB5B6C02F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170230" y="2456730"/>
            <a:ext cx="3614277" cy="3422568"/>
          </a:xfrm>
        </p:spPr>
        <p:txBody>
          <a:bodyPr/>
          <a:lstStyle>
            <a:lvl1pPr marL="358775" indent="-35877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 sz="1600" b="1"/>
            </a:lvl1pPr>
            <a:lvl2pPr marL="631825" indent="-2730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lphaLcParenR"/>
              <a:defRPr sz="160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3831057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s 1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D593A3-12EC-4325-949A-8513F8EDA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542" y="990600"/>
            <a:ext cx="11388916" cy="110541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Espace réservé du contenu 5">
            <a:extLst>
              <a:ext uri="{FF2B5EF4-FFF2-40B4-BE49-F238E27FC236}">
                <a16:creationId xmlns:a16="http://schemas.microsoft.com/office/drawing/2014/main" id="{C65D261E-2C4A-4979-B86B-4100D57BB9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01541" y="2392078"/>
            <a:ext cx="11388916" cy="342256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 b="0"/>
            </a:lvl1pPr>
            <a:lvl2pPr marL="358775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105967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s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D593A3-12EC-4325-949A-8513F8EDA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542" y="770447"/>
            <a:ext cx="11388916" cy="1325563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D0C406E-636A-4D77-BA99-F66CF9467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542" y="6370462"/>
            <a:ext cx="408555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Intitulé de la direction/service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12E4D51-273F-4CF5-A494-DA7F6D877F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97" y="130728"/>
            <a:ext cx="716272" cy="648955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3C2AF93-B225-409D-B1B8-E11CCA64918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92620" y="159014"/>
            <a:ext cx="518634" cy="591425"/>
          </a:xfrm>
          <a:prstGeom prst="rect">
            <a:avLst/>
          </a:prstGeom>
        </p:spPr>
      </p:pic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CCE161EE-D5F0-4BBD-82F6-648AAE2CA275}"/>
              </a:ext>
            </a:extLst>
          </p:cNvPr>
          <p:cNvCxnSpPr>
            <a:cxnSpLocks/>
          </p:cNvCxnSpPr>
          <p:nvPr userDrawn="1"/>
        </p:nvCxnSpPr>
        <p:spPr>
          <a:xfrm>
            <a:off x="499326" y="6326906"/>
            <a:ext cx="111933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contenu 5">
            <a:extLst>
              <a:ext uri="{FF2B5EF4-FFF2-40B4-BE49-F238E27FC236}">
                <a16:creationId xmlns:a16="http://schemas.microsoft.com/office/drawing/2014/main" id="{C65D261E-2C4A-4979-B86B-4100D57BB9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01541" y="2392078"/>
            <a:ext cx="5528204" cy="342256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 b="0"/>
            </a:lvl1pPr>
            <a:lvl2pPr marL="358775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20" name="Espace réservé du contenu 5">
            <a:extLst>
              <a:ext uri="{FF2B5EF4-FFF2-40B4-BE49-F238E27FC236}">
                <a16:creationId xmlns:a16="http://schemas.microsoft.com/office/drawing/2014/main" id="{CD79B451-1AFF-4E01-A5EB-F3F70D1E777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62258" y="2392078"/>
            <a:ext cx="5528204" cy="342256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 b="0"/>
            </a:lvl1pPr>
            <a:lvl2pPr marL="358775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4" name="Espace réservé du contenu 5">
            <a:extLst>
              <a:ext uri="{FF2B5EF4-FFF2-40B4-BE49-F238E27FC236}">
                <a16:creationId xmlns:a16="http://schemas.microsoft.com/office/drawing/2014/main" id="{CB1A86F2-2898-4FF9-BBB1-4866847F538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9042400" y="147785"/>
            <a:ext cx="2736396" cy="539538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100" b="0"/>
            </a:lvl1pPr>
            <a:lvl2pPr marL="358775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56025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 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73931D-BCE5-4DD6-837E-9093D81A3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542" y="2766218"/>
            <a:ext cx="11388916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710B1E8-C169-4C55-A825-20052736C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50400" y="6370462"/>
            <a:ext cx="714828" cy="365125"/>
          </a:xfrm>
          <a:prstGeom prst="rect">
            <a:avLst/>
          </a:prstGeom>
        </p:spPr>
        <p:txBody>
          <a:bodyPr/>
          <a:lstStyle/>
          <a:p>
            <a:fld id="{07C99ADF-20A6-40EF-AAB9-F326D6E12C60}" type="slidenum">
              <a:rPr lang="fr-FR" smtClean="0"/>
              <a:t>‹N°›</a:t>
            </a:fld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E228966-DD17-49F9-B9BC-484B5A4B39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97" y="130728"/>
            <a:ext cx="716272" cy="648955"/>
          </a:xfrm>
          <a:prstGeom prst="rect">
            <a:avLst/>
          </a:prstGeom>
        </p:spPr>
      </p:pic>
      <p:pic>
        <p:nvPicPr>
          <p:cNvPr id="11" name="Graphique 10">
            <a:extLst>
              <a:ext uri="{FF2B5EF4-FFF2-40B4-BE49-F238E27FC236}">
                <a16:creationId xmlns:a16="http://schemas.microsoft.com/office/drawing/2014/main" id="{CC795930-16B5-40AC-A53B-DB23FCE08B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92620" y="159014"/>
            <a:ext cx="518634" cy="591425"/>
          </a:xfrm>
          <a:prstGeom prst="rect">
            <a:avLst/>
          </a:prstGeom>
        </p:spPr>
      </p:pic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C7F1165D-0DBB-4343-96DD-6E8FA9F6076A}"/>
              </a:ext>
            </a:extLst>
          </p:cNvPr>
          <p:cNvCxnSpPr>
            <a:cxnSpLocks/>
          </p:cNvCxnSpPr>
          <p:nvPr userDrawn="1"/>
        </p:nvCxnSpPr>
        <p:spPr>
          <a:xfrm>
            <a:off x="499326" y="6326906"/>
            <a:ext cx="111933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7171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D593A3-12EC-4325-949A-8513F8EDA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542" y="770447"/>
            <a:ext cx="11388916" cy="1325563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6459C7A-22DD-4DA0-996C-F27E91BCDD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5422" y="6370462"/>
            <a:ext cx="1145036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D0C406E-636A-4D77-BA99-F66CF9467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542" y="6370462"/>
            <a:ext cx="408555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Intitulé de la direction/service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918D5BC-FCAD-4EC5-845A-FC6AE6B6F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50400" y="6370462"/>
            <a:ext cx="714828" cy="365125"/>
          </a:xfrm>
          <a:prstGeom prst="rect">
            <a:avLst/>
          </a:prstGeom>
        </p:spPr>
        <p:txBody>
          <a:bodyPr/>
          <a:lstStyle/>
          <a:p>
            <a:fld id="{07C99ADF-20A6-40EF-AAB9-F326D6E12C60}" type="slidenum">
              <a:rPr lang="fr-FR" smtClean="0"/>
              <a:t>‹N°›</a:t>
            </a:fld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12E4D51-273F-4CF5-A494-DA7F6D877F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97" y="130728"/>
            <a:ext cx="716272" cy="648955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3C2AF93-B225-409D-B1B8-E11CCA64918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92620" y="159014"/>
            <a:ext cx="518634" cy="591425"/>
          </a:xfrm>
          <a:prstGeom prst="rect">
            <a:avLst/>
          </a:prstGeom>
        </p:spPr>
      </p:pic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CCE161EE-D5F0-4BBD-82F6-648AAE2CA275}"/>
              </a:ext>
            </a:extLst>
          </p:cNvPr>
          <p:cNvCxnSpPr>
            <a:cxnSpLocks/>
          </p:cNvCxnSpPr>
          <p:nvPr userDrawn="1"/>
        </p:nvCxnSpPr>
        <p:spPr>
          <a:xfrm>
            <a:off x="499326" y="6326906"/>
            <a:ext cx="111933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contenu 5">
            <a:extLst>
              <a:ext uri="{FF2B5EF4-FFF2-40B4-BE49-F238E27FC236}">
                <a16:creationId xmlns:a16="http://schemas.microsoft.com/office/drawing/2014/main" id="{C65D261E-2C4A-4979-B86B-4100D57BB9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01541" y="2392078"/>
            <a:ext cx="3614277" cy="342256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 b="0"/>
            </a:lvl1pPr>
            <a:lvl2pPr marL="358775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20" name="Espace réservé du contenu 5">
            <a:extLst>
              <a:ext uri="{FF2B5EF4-FFF2-40B4-BE49-F238E27FC236}">
                <a16:creationId xmlns:a16="http://schemas.microsoft.com/office/drawing/2014/main" id="{CD79B451-1AFF-4E01-A5EB-F3F70D1E777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88861" y="2392078"/>
            <a:ext cx="3614277" cy="342256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 b="0"/>
            </a:lvl1pPr>
            <a:lvl2pPr marL="358775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21" name="Espace réservé du contenu 5">
            <a:extLst>
              <a:ext uri="{FF2B5EF4-FFF2-40B4-BE49-F238E27FC236}">
                <a16:creationId xmlns:a16="http://schemas.microsoft.com/office/drawing/2014/main" id="{BF48DBAD-980E-4784-AD80-364655C5376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170230" y="2392078"/>
            <a:ext cx="3614277" cy="342256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 b="0"/>
            </a:lvl1pPr>
            <a:lvl2pPr marL="358775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33" name="Espace réservé du contenu 5">
            <a:extLst>
              <a:ext uri="{FF2B5EF4-FFF2-40B4-BE49-F238E27FC236}">
                <a16:creationId xmlns:a16="http://schemas.microsoft.com/office/drawing/2014/main" id="{04DDA3B4-0E27-46BA-92BD-3D9E90A5EC6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9042400" y="147785"/>
            <a:ext cx="2736396" cy="539538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100" b="0"/>
            </a:lvl1pPr>
            <a:lvl2pPr marL="358775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32333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s 1 colonne 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D593A3-12EC-4325-949A-8513F8EDA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542" y="770447"/>
            <a:ext cx="11388916" cy="1325563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6459C7A-22DD-4DA0-996C-F27E91BCDD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5422" y="6370462"/>
            <a:ext cx="1145036" cy="365125"/>
          </a:xfrm>
          <a:prstGeom prst="rect">
            <a:avLst/>
          </a:prstGeom>
        </p:spPr>
        <p:txBody>
          <a:bodyPr/>
          <a:lstStyle/>
          <a:p>
            <a:fld id="{3E873AE1-5950-4748-95FC-98A910B14992}" type="datetime1">
              <a:rPr lang="fr-FR" smtClean="0"/>
              <a:t>30/09/2020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D0C406E-636A-4D77-BA99-F66CF9467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542" y="6370462"/>
            <a:ext cx="408555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Intitulé de la direction/service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12E4D51-273F-4CF5-A494-DA7F6D877F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97" y="130728"/>
            <a:ext cx="716272" cy="648955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3C2AF93-B225-409D-B1B8-E11CCA64918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92620" y="159014"/>
            <a:ext cx="518634" cy="591425"/>
          </a:xfrm>
          <a:prstGeom prst="rect">
            <a:avLst/>
          </a:prstGeom>
        </p:spPr>
      </p:pic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CCE161EE-D5F0-4BBD-82F6-648AAE2CA275}"/>
              </a:ext>
            </a:extLst>
          </p:cNvPr>
          <p:cNvCxnSpPr>
            <a:cxnSpLocks/>
          </p:cNvCxnSpPr>
          <p:nvPr userDrawn="1"/>
        </p:nvCxnSpPr>
        <p:spPr>
          <a:xfrm>
            <a:off x="499326" y="6326906"/>
            <a:ext cx="111933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contenu 5">
            <a:extLst>
              <a:ext uri="{FF2B5EF4-FFF2-40B4-BE49-F238E27FC236}">
                <a16:creationId xmlns:a16="http://schemas.microsoft.com/office/drawing/2014/main" id="{C65D261E-2C4A-4979-B86B-4100D57BB9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01541" y="2392078"/>
            <a:ext cx="11388916" cy="342256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 b="0"/>
            </a:lvl1pPr>
            <a:lvl2pPr marL="358775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4" name="Espace réservé du contenu 5">
            <a:extLst>
              <a:ext uri="{FF2B5EF4-FFF2-40B4-BE49-F238E27FC236}">
                <a16:creationId xmlns:a16="http://schemas.microsoft.com/office/drawing/2014/main" id="{F4446820-0AA1-4B7F-9CDE-D21DCFF984C4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9042400" y="147785"/>
            <a:ext cx="2736396" cy="539538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100" b="0"/>
            </a:lvl1pPr>
            <a:lvl2pPr marL="358775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128459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s 2 colonnes v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D593A3-12EC-4325-949A-8513F8EDA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542" y="770447"/>
            <a:ext cx="11388916" cy="1325563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6459C7A-22DD-4DA0-996C-F27E91BCDD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5422" y="6370462"/>
            <a:ext cx="1145036" cy="365125"/>
          </a:xfrm>
          <a:prstGeom prst="rect">
            <a:avLst/>
          </a:prstGeom>
        </p:spPr>
        <p:txBody>
          <a:bodyPr/>
          <a:lstStyle/>
          <a:p>
            <a:fld id="{AC74B510-252F-4777-A78B-388D2B86BA2F}" type="datetime1">
              <a:rPr lang="fr-FR" smtClean="0"/>
              <a:t>30/09/2020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D0C406E-636A-4D77-BA99-F66CF9467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542" y="6370462"/>
            <a:ext cx="408555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Intitulé de la direction/service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918D5BC-FCAD-4EC5-845A-FC6AE6B6F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50400" y="6370462"/>
            <a:ext cx="714828" cy="365125"/>
          </a:xfrm>
          <a:prstGeom prst="rect">
            <a:avLst/>
          </a:prstGeom>
        </p:spPr>
        <p:txBody>
          <a:bodyPr/>
          <a:lstStyle/>
          <a:p>
            <a:fld id="{07C99ADF-20A6-40EF-AAB9-F326D6E12C60}" type="slidenum">
              <a:rPr lang="fr-FR" smtClean="0"/>
              <a:t>‹N°›</a:t>
            </a:fld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12E4D51-273F-4CF5-A494-DA7F6D877F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97" y="130728"/>
            <a:ext cx="716272" cy="648955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3C2AF93-B225-409D-B1B8-E11CCA64918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92620" y="159014"/>
            <a:ext cx="518634" cy="591425"/>
          </a:xfrm>
          <a:prstGeom prst="rect">
            <a:avLst/>
          </a:prstGeom>
        </p:spPr>
      </p:pic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CCE161EE-D5F0-4BBD-82F6-648AAE2CA275}"/>
              </a:ext>
            </a:extLst>
          </p:cNvPr>
          <p:cNvCxnSpPr>
            <a:cxnSpLocks/>
          </p:cNvCxnSpPr>
          <p:nvPr userDrawn="1"/>
        </p:nvCxnSpPr>
        <p:spPr>
          <a:xfrm>
            <a:off x="499326" y="6326906"/>
            <a:ext cx="111933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contenu 5">
            <a:extLst>
              <a:ext uri="{FF2B5EF4-FFF2-40B4-BE49-F238E27FC236}">
                <a16:creationId xmlns:a16="http://schemas.microsoft.com/office/drawing/2014/main" id="{C65D261E-2C4A-4979-B86B-4100D57BB9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01541" y="2392078"/>
            <a:ext cx="5528204" cy="342256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 b="0"/>
            </a:lvl1pPr>
            <a:lvl2pPr marL="358775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20" name="Espace réservé du contenu 5">
            <a:extLst>
              <a:ext uri="{FF2B5EF4-FFF2-40B4-BE49-F238E27FC236}">
                <a16:creationId xmlns:a16="http://schemas.microsoft.com/office/drawing/2014/main" id="{CD79B451-1AFF-4E01-A5EB-F3F70D1E777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62258" y="2392078"/>
            <a:ext cx="5528204" cy="342256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 b="0"/>
            </a:lvl1pPr>
            <a:lvl2pPr marL="358775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4" name="Espace réservé du contenu 5">
            <a:extLst>
              <a:ext uri="{FF2B5EF4-FFF2-40B4-BE49-F238E27FC236}">
                <a16:creationId xmlns:a16="http://schemas.microsoft.com/office/drawing/2014/main" id="{CB1A86F2-2898-4FF9-BBB1-4866847F538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9042400" y="147785"/>
            <a:ext cx="2736396" cy="539538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100" b="0"/>
            </a:lvl1pPr>
            <a:lvl2pPr marL="358775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962454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s 3 colonnes v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D593A3-12EC-4325-949A-8513F8EDA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542" y="770447"/>
            <a:ext cx="11388916" cy="1325563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6459C7A-22DD-4DA0-996C-F27E91BCDD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5422" y="6370462"/>
            <a:ext cx="1145036" cy="365125"/>
          </a:xfrm>
          <a:prstGeom prst="rect">
            <a:avLst/>
          </a:prstGeom>
        </p:spPr>
        <p:txBody>
          <a:bodyPr/>
          <a:lstStyle/>
          <a:p>
            <a:fld id="{2EDAE380-707A-4B17-810D-A4D3F1C1ABAA}" type="datetime1">
              <a:rPr lang="fr-FR" smtClean="0"/>
              <a:t>30/09/2020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D0C406E-636A-4D77-BA99-F66CF9467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542" y="6370462"/>
            <a:ext cx="408555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Intitulé de la direction/service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12E4D51-273F-4CF5-A494-DA7F6D877F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97" y="130728"/>
            <a:ext cx="716272" cy="648955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3C2AF93-B225-409D-B1B8-E11CCA64918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92620" y="159014"/>
            <a:ext cx="518634" cy="591425"/>
          </a:xfrm>
          <a:prstGeom prst="rect">
            <a:avLst/>
          </a:prstGeom>
        </p:spPr>
      </p:pic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CCE161EE-D5F0-4BBD-82F6-648AAE2CA275}"/>
              </a:ext>
            </a:extLst>
          </p:cNvPr>
          <p:cNvCxnSpPr>
            <a:cxnSpLocks/>
          </p:cNvCxnSpPr>
          <p:nvPr userDrawn="1"/>
        </p:nvCxnSpPr>
        <p:spPr>
          <a:xfrm>
            <a:off x="499326" y="6326906"/>
            <a:ext cx="111933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contenu 5">
            <a:extLst>
              <a:ext uri="{FF2B5EF4-FFF2-40B4-BE49-F238E27FC236}">
                <a16:creationId xmlns:a16="http://schemas.microsoft.com/office/drawing/2014/main" id="{C65D261E-2C4A-4979-B86B-4100D57BB9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01541" y="2392078"/>
            <a:ext cx="3614277" cy="342256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 b="0"/>
            </a:lvl1pPr>
            <a:lvl2pPr marL="358775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20" name="Espace réservé du contenu 5">
            <a:extLst>
              <a:ext uri="{FF2B5EF4-FFF2-40B4-BE49-F238E27FC236}">
                <a16:creationId xmlns:a16="http://schemas.microsoft.com/office/drawing/2014/main" id="{CD79B451-1AFF-4E01-A5EB-F3F70D1E777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88861" y="2392078"/>
            <a:ext cx="3614277" cy="342256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 b="0"/>
            </a:lvl1pPr>
            <a:lvl2pPr marL="358775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21" name="Espace réservé du contenu 5">
            <a:extLst>
              <a:ext uri="{FF2B5EF4-FFF2-40B4-BE49-F238E27FC236}">
                <a16:creationId xmlns:a16="http://schemas.microsoft.com/office/drawing/2014/main" id="{BF48DBAD-980E-4784-AD80-364655C5376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170230" y="2392078"/>
            <a:ext cx="3614277" cy="342256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 b="0"/>
            </a:lvl1pPr>
            <a:lvl2pPr marL="358775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33" name="Espace réservé du contenu 5">
            <a:extLst>
              <a:ext uri="{FF2B5EF4-FFF2-40B4-BE49-F238E27FC236}">
                <a16:creationId xmlns:a16="http://schemas.microsoft.com/office/drawing/2014/main" id="{04DDA3B4-0E27-46BA-92BD-3D9E90A5EC6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9042400" y="147785"/>
            <a:ext cx="2736396" cy="539538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100" b="0"/>
            </a:lvl1pPr>
            <a:lvl2pPr marL="358775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609940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20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gican.asso.fr/" TargetMode="Externa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16DB780-74F7-4FC9-9D7D-FA459DE50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542" y="365125"/>
            <a:ext cx="1138891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9036DE-422F-44CC-BF88-4B490C5BCB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1542" y="1825625"/>
            <a:ext cx="1138891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10645422" y="6398169"/>
            <a:ext cx="11450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/>
            <a:r>
              <a:rPr lang="fr-FR" sz="1200" b="0" dirty="0">
                <a:solidFill>
                  <a:schemeClr val="tx1"/>
                </a:solidFill>
              </a:rPr>
              <a:t>2020</a:t>
            </a:r>
          </a:p>
        </p:txBody>
      </p:sp>
      <p:pic>
        <p:nvPicPr>
          <p:cNvPr id="6" name="Image 5">
            <a:hlinkClick r:id="rId15"/>
            <a:extLst>
              <a:ext uri="{FF2B5EF4-FFF2-40B4-BE49-F238E27FC236}">
                <a16:creationId xmlns:a16="http://schemas.microsoft.com/office/drawing/2014/main" id="{2D64C079-20FF-4B87-A45C-64B9C3B16E3E}"/>
              </a:ext>
            </a:extLst>
          </p:cNvPr>
          <p:cNvPicPr/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220" y="6159094"/>
            <a:ext cx="1302385" cy="401308"/>
          </a:xfrm>
          <a:prstGeom prst="rect">
            <a:avLst/>
          </a:prstGeom>
        </p:spPr>
      </p:pic>
      <p:pic>
        <p:nvPicPr>
          <p:cNvPr id="9" name="Image 8" descr="Résultat de recherche d'images pour &quot;syndicat energie renouvelable&quot;">
            <a:extLst>
              <a:ext uri="{FF2B5EF4-FFF2-40B4-BE49-F238E27FC236}">
                <a16:creationId xmlns:a16="http://schemas.microsoft.com/office/drawing/2014/main" id="{C79E9340-4D95-4506-9371-4048485B3E98}"/>
              </a:ext>
            </a:extLst>
          </p:cNvPr>
          <p:cNvPicPr/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6520" y="6025744"/>
            <a:ext cx="1103630" cy="666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Résultat de recherche d'images pour &quot;evolen&quot;">
            <a:extLst>
              <a:ext uri="{FF2B5EF4-FFF2-40B4-BE49-F238E27FC236}">
                <a16:creationId xmlns:a16="http://schemas.microsoft.com/office/drawing/2014/main" id="{34D7E0E9-7A41-47F1-843A-AFD896CDE047}"/>
              </a:ext>
            </a:extLst>
          </p:cNvPr>
          <p:cNvPicPr/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165" y="6195289"/>
            <a:ext cx="1727835" cy="405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C:\Users\j.orjubin\AppData\Local\Microsoft\Windows\INetCache\Content.MSO\B76E3F25.tmp">
            <a:extLst>
              <a:ext uri="{FF2B5EF4-FFF2-40B4-BE49-F238E27FC236}">
                <a16:creationId xmlns:a16="http://schemas.microsoft.com/office/drawing/2014/main" id="{BE0941E0-B1FA-4CF2-B5D3-93BB913642BE}"/>
              </a:ext>
            </a:extLst>
          </p:cNvPr>
          <p:cNvPicPr/>
          <p:nvPr userDrawn="1"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1" b="22243"/>
          <a:stretch/>
        </p:blipFill>
        <p:spPr bwMode="auto">
          <a:xfrm>
            <a:off x="6320790" y="6035269"/>
            <a:ext cx="1275080" cy="6824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Image 11" descr="Corimer logo Final result">
            <a:extLst>
              <a:ext uri="{FF2B5EF4-FFF2-40B4-BE49-F238E27FC236}">
                <a16:creationId xmlns:a16="http://schemas.microsoft.com/office/drawing/2014/main" id="{4D4218E4-FB7D-40EE-A17B-A073AA1E2752}"/>
              </a:ext>
            </a:extLst>
          </p:cNvPr>
          <p:cNvPicPr/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0589" y="94706"/>
            <a:ext cx="2098201" cy="7012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9709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2" r:id="rId4"/>
    <p:sldLayoutId id="2147483660" r:id="rId5"/>
    <p:sldLayoutId id="2147483652" r:id="rId6"/>
    <p:sldLayoutId id="2147483663" r:id="rId7"/>
    <p:sldLayoutId id="2147483664" r:id="rId8"/>
    <p:sldLayoutId id="2147483665" r:id="rId9"/>
    <p:sldLayoutId id="2147483655" r:id="rId10"/>
    <p:sldLayoutId id="2147483651" r:id="rId11"/>
    <p:sldLayoutId id="2147483666" r:id="rId12"/>
    <p:sldLayoutId id="2147483667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01543" y="1757077"/>
            <a:ext cx="11388902" cy="1253061"/>
          </a:xfrm>
        </p:spPr>
        <p:txBody>
          <a:bodyPr/>
          <a:lstStyle/>
          <a:p>
            <a:r>
              <a:rPr lang="fr-FR" dirty="0"/>
              <a:t>NOM DU PROJET</a:t>
            </a: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1283668" y="2778807"/>
            <a:ext cx="10232044" cy="462662"/>
          </a:xfrm>
        </p:spPr>
        <p:txBody>
          <a:bodyPr/>
          <a:lstStyle/>
          <a:p>
            <a:r>
              <a:rPr lang="fr-FR" dirty="0"/>
              <a:t>Partenaire 1</a:t>
            </a:r>
          </a:p>
          <a:p>
            <a:r>
              <a:rPr lang="fr-FR" dirty="0"/>
              <a:t>Partenaire …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E95B9F2A-A8B2-4625-8750-1E475034A777}"/>
              </a:ext>
            </a:extLst>
          </p:cNvPr>
          <p:cNvSpPr txBox="1">
            <a:spLocks/>
          </p:cNvSpPr>
          <p:nvPr/>
        </p:nvSpPr>
        <p:spPr>
          <a:xfrm>
            <a:off x="401529" y="259095"/>
            <a:ext cx="11388916" cy="5914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/>
              <a:t>Comité R&amp;D du CSF des Industriels de la Mer</a:t>
            </a:r>
            <a:br>
              <a:rPr lang="fr-FR" sz="3200" dirty="0"/>
            </a:br>
            <a:r>
              <a:rPr lang="fr-FR" sz="3200" dirty="0"/>
              <a:t>Dossier de présentation du projet</a:t>
            </a:r>
          </a:p>
        </p:txBody>
      </p:sp>
      <p:graphicFrame>
        <p:nvGraphicFramePr>
          <p:cNvPr id="3" name="Tableau 5">
            <a:extLst>
              <a:ext uri="{FF2B5EF4-FFF2-40B4-BE49-F238E27FC236}">
                <a16:creationId xmlns:a16="http://schemas.microsoft.com/office/drawing/2014/main" id="{D79C9223-A698-4CED-803F-D47724071D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093298"/>
              </p:ext>
            </p:extLst>
          </p:nvPr>
        </p:nvGraphicFramePr>
        <p:xfrm>
          <a:off x="676262" y="4503849"/>
          <a:ext cx="10839450" cy="131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70759">
                  <a:extLst>
                    <a:ext uri="{9D8B030D-6E8A-4147-A177-3AD203B41FA5}">
                      <a16:colId xmlns:a16="http://schemas.microsoft.com/office/drawing/2014/main" val="3142060622"/>
                    </a:ext>
                  </a:extLst>
                </a:gridCol>
                <a:gridCol w="3768691">
                  <a:extLst>
                    <a:ext uri="{9D8B030D-6E8A-4147-A177-3AD203B41FA5}">
                      <a16:colId xmlns:a16="http://schemas.microsoft.com/office/drawing/2014/main" val="19581971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Axe de recherche et développement – Instruction associée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Secteur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7761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□ SMARTSHIP</a:t>
                      </a:r>
                      <a:r>
                        <a:rPr lang="fr-F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MER MEDITERRANEE</a:t>
                      </a:r>
                      <a:endParaRPr lang="fr-F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□ GREENSHIP – </a:t>
                      </a:r>
                      <a:r>
                        <a:rPr lang="fr-F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MER BRETAGNE ATLANTIQUE</a:t>
                      </a:r>
                      <a:endParaRPr lang="fr-F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□ SMARTYARD – </a:t>
                      </a: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EMC2/IRT Jules Verne</a:t>
                      </a:r>
                      <a:endParaRPr lang="fr-F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□ SMART OFFSHORE INDUSTRY – </a:t>
                      </a: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IFREMER+ FEM+EVOLEN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□ Naval (GICAN)</a:t>
                      </a:r>
                    </a:p>
                    <a:p>
                      <a:r>
                        <a:rPr lang="fr-F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□ Nautisme (FIN)</a:t>
                      </a:r>
                    </a:p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□ Offshore (EVOLEN)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□ EMR (SER)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923073"/>
                  </a:ext>
                </a:extLst>
              </a:tr>
            </a:tbl>
          </a:graphicData>
        </a:graphic>
      </p:graphicFrame>
      <p:graphicFrame>
        <p:nvGraphicFramePr>
          <p:cNvPr id="8" name="Tableau 8">
            <a:extLst>
              <a:ext uri="{FF2B5EF4-FFF2-40B4-BE49-F238E27FC236}">
                <a16:creationId xmlns:a16="http://schemas.microsoft.com/office/drawing/2014/main" id="{1FFE54B2-B08C-4221-AFDF-4B973060F6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563413"/>
              </p:ext>
            </p:extLst>
          </p:nvPr>
        </p:nvGraphicFramePr>
        <p:xfrm>
          <a:off x="6399199" y="3422458"/>
          <a:ext cx="5116513" cy="10813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6513">
                  <a:extLst>
                    <a:ext uri="{9D8B030D-6E8A-4147-A177-3AD203B41FA5}">
                      <a16:colId xmlns:a16="http://schemas.microsoft.com/office/drawing/2014/main" val="1171564436"/>
                    </a:ext>
                  </a:extLst>
                </a:gridCol>
              </a:tblGrid>
              <a:tr h="1081391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Responsable projet</a:t>
                      </a:r>
                    </a:p>
                    <a:p>
                      <a:pPr algn="ctr"/>
                      <a:r>
                        <a:rPr lang="fr-FR" sz="1100" b="0" i="1" dirty="0">
                          <a:solidFill>
                            <a:schemeClr val="tx1"/>
                          </a:solidFill>
                        </a:rPr>
                        <a:t>nom, prénom, appartenance, coordonnées (adresse, téléphone, télécopie, mél)</a:t>
                      </a:r>
                      <a:endParaRPr lang="fr-FR" sz="11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7577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28653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1541" y="518652"/>
            <a:ext cx="11388916" cy="631723"/>
          </a:xfrm>
        </p:spPr>
        <p:txBody>
          <a:bodyPr/>
          <a:lstStyle/>
          <a:p>
            <a:r>
              <a:rPr lang="fr-FR" dirty="0"/>
              <a:t>DESCRIPTION DES LOTS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4"/>
          </p:nvPr>
        </p:nvSpPr>
        <p:spPr>
          <a:xfrm>
            <a:off x="401541" y="1492427"/>
            <a:ext cx="11388916" cy="3422568"/>
          </a:xfrm>
        </p:spPr>
        <p:txBody>
          <a:bodyPr>
            <a:normAutofit/>
          </a:bodyPr>
          <a:lstStyle/>
          <a:p>
            <a:r>
              <a:rPr lang="fr-FR" sz="1400" i="1" dirty="0"/>
              <a:t>Tableau 1 </a:t>
            </a:r>
          </a:p>
          <a:p>
            <a:r>
              <a:rPr lang="fr-FR" sz="1400" i="1" dirty="0"/>
              <a:t>1 fiche par lot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6231320"/>
              </p:ext>
            </p:extLst>
          </p:nvPr>
        </p:nvGraphicFramePr>
        <p:xfrm>
          <a:off x="3396891" y="1262404"/>
          <a:ext cx="5781553" cy="4304616"/>
        </p:xfrm>
        <a:graphic>
          <a:graphicData uri="http://schemas.openxmlformats.org/drawingml/2006/table">
            <a:tbl>
              <a:tblPr firstRow="1" firstCol="1" bandRow="1"/>
              <a:tblGrid>
                <a:gridCol w="1950077">
                  <a:extLst>
                    <a:ext uri="{9D8B030D-6E8A-4147-A177-3AD203B41FA5}">
                      <a16:colId xmlns:a16="http://schemas.microsoft.com/office/drawing/2014/main" val="3928875513"/>
                    </a:ext>
                  </a:extLst>
                </a:gridCol>
                <a:gridCol w="1950077">
                  <a:extLst>
                    <a:ext uri="{9D8B030D-6E8A-4147-A177-3AD203B41FA5}">
                      <a16:colId xmlns:a16="http://schemas.microsoft.com/office/drawing/2014/main" val="2512114812"/>
                    </a:ext>
                  </a:extLst>
                </a:gridCol>
                <a:gridCol w="1881399">
                  <a:extLst>
                    <a:ext uri="{9D8B030D-6E8A-4147-A177-3AD203B41FA5}">
                      <a16:colId xmlns:a16="http://schemas.microsoft.com/office/drawing/2014/main" val="942310660"/>
                    </a:ext>
                  </a:extLst>
                </a:gridCol>
              </a:tblGrid>
              <a:tr h="37511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N° du lot:   / </a:t>
                      </a: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+mn-cs"/>
                        </a:rPr>
                        <a:t>Nom :</a:t>
                      </a:r>
                      <a:endParaRPr kumimoji="0" lang="fr-FR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A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38100" marR="4445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/</a:t>
                      </a:r>
                      <a:endParaRPr lang="fr-FR" sz="2000" dirty="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100" marR="4445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7280907"/>
                  </a:ext>
                </a:extLst>
              </a:tr>
              <a:tr h="449922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Durée : / </a:t>
                      </a: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+mn-cs"/>
                        </a:rPr>
                        <a:t>Planning (préciser les mois concernés) :</a:t>
                      </a:r>
                      <a:endParaRPr kumimoji="0" lang="fr-FR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A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38100" marR="4445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/</a:t>
                      </a:r>
                      <a:endParaRPr lang="fr-FR" sz="2000" dirty="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100" marR="4445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6092800"/>
                  </a:ext>
                </a:extLst>
              </a:tr>
              <a:tr h="40963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Responsable :</a:t>
                      </a:r>
                      <a:endParaRPr lang="fr-FR" sz="2000" dirty="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100" marR="4445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 dirty="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100" marR="4445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5295314"/>
                  </a:ext>
                </a:extLst>
              </a:tr>
              <a:tr h="40963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Partenaires :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100" marR="4445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 dirty="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100" marR="4445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4213518"/>
                  </a:ext>
                </a:extLst>
              </a:tr>
              <a:tr h="40963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Sous-traitance :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100" marR="4445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100" marR="4445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8109790"/>
                  </a:ext>
                </a:extLst>
              </a:tr>
              <a:tr h="40963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Description des travaux :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100" marR="4445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100" marR="4445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1849747"/>
                  </a:ext>
                </a:extLst>
              </a:tr>
              <a:tr h="40963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Livrable(s)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100" marR="4445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 dirty="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100" marR="4445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018511"/>
                  </a:ext>
                </a:extLst>
              </a:tr>
              <a:tr h="58913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Risques identifiés/Verrous technologiques, scientifiques ou réglementaires</a:t>
                      </a:r>
                      <a:endParaRPr lang="fr-FR" sz="2000" dirty="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100" marR="4445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100" marR="4445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736441"/>
                  </a:ext>
                </a:extLst>
              </a:tr>
              <a:tr h="4211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Budget</a:t>
                      </a:r>
                      <a:endParaRPr lang="fr-FR" sz="2000" dirty="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100" marR="4445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+mn-cs"/>
                        </a:rPr>
                        <a:t>Total</a:t>
                      </a:r>
                      <a:endParaRPr kumimoji="0" lang="fr-FR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A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38100" marR="4445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100" marR="4445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6993936"/>
                  </a:ext>
                </a:extLst>
              </a:tr>
              <a:tr h="42114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+mn-cs"/>
                        </a:rPr>
                        <a:t>Efforts en hommes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8100" marR="44450" marT="0" marB="0" anchor="ctr"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38100" marR="44450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05951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58443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1541" y="518652"/>
            <a:ext cx="11388916" cy="631723"/>
          </a:xfrm>
        </p:spPr>
        <p:txBody>
          <a:bodyPr/>
          <a:lstStyle/>
          <a:p>
            <a:r>
              <a:rPr lang="fr-FR" dirty="0"/>
              <a:t>REPARTITION BUDGETAIRE PAR LOT</a:t>
            </a:r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201945160"/>
              </p:ext>
            </p:extLst>
          </p:nvPr>
        </p:nvGraphicFramePr>
        <p:xfrm>
          <a:off x="401541" y="2035278"/>
          <a:ext cx="11388724" cy="3037929"/>
        </p:xfrm>
        <a:graphic>
          <a:graphicData uri="http://schemas.openxmlformats.org/drawingml/2006/table">
            <a:tbl>
              <a:tblPr firstRow="1" firstCol="1" bandRow="1"/>
              <a:tblGrid>
                <a:gridCol w="2498324">
                  <a:extLst>
                    <a:ext uri="{9D8B030D-6E8A-4147-A177-3AD203B41FA5}">
                      <a16:colId xmlns:a16="http://schemas.microsoft.com/office/drawing/2014/main" val="1516244803"/>
                    </a:ext>
                  </a:extLst>
                </a:gridCol>
                <a:gridCol w="2128617">
                  <a:extLst>
                    <a:ext uri="{9D8B030D-6E8A-4147-A177-3AD203B41FA5}">
                      <a16:colId xmlns:a16="http://schemas.microsoft.com/office/drawing/2014/main" val="4189188108"/>
                    </a:ext>
                  </a:extLst>
                </a:gridCol>
                <a:gridCol w="3191681">
                  <a:extLst>
                    <a:ext uri="{9D8B030D-6E8A-4147-A177-3AD203B41FA5}">
                      <a16:colId xmlns:a16="http://schemas.microsoft.com/office/drawing/2014/main" val="3299786406"/>
                    </a:ext>
                  </a:extLst>
                </a:gridCol>
                <a:gridCol w="3570102">
                  <a:extLst>
                    <a:ext uri="{9D8B030D-6E8A-4147-A177-3AD203B41FA5}">
                      <a16:colId xmlns:a16="http://schemas.microsoft.com/office/drawing/2014/main" val="1712221253"/>
                    </a:ext>
                  </a:extLst>
                </a:gridCol>
              </a:tblGrid>
              <a:tr h="602205"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Partenaire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9421" marT="9421" marB="0" anchor="ctr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LOT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40" marR="9421" marT="9421" marB="0" anchor="ctr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Budget (k€)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40" marR="9421" marT="9421" marB="0" anchor="ctr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Ressources humaines allouées (hommes/an)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40" marR="9421" marT="9421" marB="0" anchor="ctr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5536632"/>
                  </a:ext>
                </a:extLst>
              </a:tr>
              <a:tr h="453660"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9421" marT="9421" marB="0" anchor="ctr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40" marR="9421" marT="9421" marB="0" anchor="ctr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40" marR="9421" marT="9421" marB="0" anchor="ctr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40" marR="9421" marT="9421" marB="0" anchor="ctr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8453224"/>
                  </a:ext>
                </a:extLst>
              </a:tr>
              <a:tr h="466621"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9421" marT="9421" marB="0" anchor="ctr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40" marR="9421" marT="9421" marB="0" anchor="ctr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40" marR="9421" marT="9421" marB="0" anchor="ctr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40" marR="9421" marT="9421" marB="0" anchor="ctr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4508749"/>
                  </a:ext>
                </a:extLst>
              </a:tr>
              <a:tr h="453660"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9421" marT="9421" marB="0" anchor="ctr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40" marR="9421" marT="9421" marB="0" anchor="ctr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40" marR="9421" marT="9421" marB="0" anchor="ctr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40" marR="9421" marT="9421" marB="0" anchor="ctr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4002655"/>
                  </a:ext>
                </a:extLst>
              </a:tr>
              <a:tr h="459578"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9421" marT="9421" marB="0" anchor="ctr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40" marR="9421" marT="9421" marB="0" anchor="ctr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40" marR="9421" marT="9421" marB="0" anchor="ctr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40" marR="9421" marT="9421" marB="0" anchor="ctr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0713122"/>
                  </a:ext>
                </a:extLst>
              </a:tr>
              <a:tr h="602205">
                <a:tc gridSpan="2"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TOTAL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9421" marT="9421" marB="0" anchor="ctr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40" marR="9421" marT="9421" marB="0" anchor="ctr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 dirty="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40" marR="9421" marT="9421" marB="0" anchor="ctr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5401386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C82B07F6-83C0-4EFD-9AD0-6908AED45811}"/>
              </a:ext>
            </a:extLst>
          </p:cNvPr>
          <p:cNvSpPr/>
          <p:nvPr/>
        </p:nvSpPr>
        <p:spPr>
          <a:xfrm>
            <a:off x="401541" y="1408160"/>
            <a:ext cx="1081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fr-FR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Tableau 2</a:t>
            </a:r>
            <a:endParaRPr lang="fr-FR" sz="2800" i="1" dirty="0">
              <a:solidFill>
                <a:srgbClr val="00000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6772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1541" y="518652"/>
            <a:ext cx="11388916" cy="631723"/>
          </a:xfrm>
        </p:spPr>
        <p:txBody>
          <a:bodyPr/>
          <a:lstStyle/>
          <a:p>
            <a:r>
              <a:rPr lang="fr-FR" dirty="0"/>
              <a:t>RETOMBEES ECONOMIQUES</a:t>
            </a:r>
          </a:p>
        </p:txBody>
      </p:sp>
      <p:sp>
        <p:nvSpPr>
          <p:cNvPr id="5" name="Espace réservé du contenu 2"/>
          <p:cNvSpPr>
            <a:spLocks noGrp="1"/>
          </p:cNvSpPr>
          <p:nvPr>
            <p:ph sz="quarter" idx="4"/>
          </p:nvPr>
        </p:nvSpPr>
        <p:spPr>
          <a:xfrm>
            <a:off x="401541" y="1150375"/>
            <a:ext cx="11388916" cy="3422568"/>
          </a:xfrm>
        </p:spPr>
        <p:txBody>
          <a:bodyPr>
            <a:normAutofit/>
          </a:bodyPr>
          <a:lstStyle/>
          <a:p>
            <a:r>
              <a:rPr lang="fr-FR" sz="1400" i="1" dirty="0"/>
              <a:t>Tableau 3 – 1 tableau par partenaire</a:t>
            </a:r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241122"/>
              </p:ext>
            </p:extLst>
          </p:nvPr>
        </p:nvGraphicFramePr>
        <p:xfrm>
          <a:off x="401733" y="1638410"/>
          <a:ext cx="11388724" cy="4350777"/>
        </p:xfrm>
        <a:graphic>
          <a:graphicData uri="http://schemas.openxmlformats.org/drawingml/2006/table">
            <a:tbl>
              <a:tblPr firstRow="1" firstCol="1" bandRow="1"/>
              <a:tblGrid>
                <a:gridCol w="2796811">
                  <a:extLst>
                    <a:ext uri="{9D8B030D-6E8A-4147-A177-3AD203B41FA5}">
                      <a16:colId xmlns:a16="http://schemas.microsoft.com/office/drawing/2014/main" val="745512112"/>
                    </a:ext>
                  </a:extLst>
                </a:gridCol>
                <a:gridCol w="2796811">
                  <a:extLst>
                    <a:ext uri="{9D8B030D-6E8A-4147-A177-3AD203B41FA5}">
                      <a16:colId xmlns:a16="http://schemas.microsoft.com/office/drawing/2014/main" val="24411499"/>
                    </a:ext>
                  </a:extLst>
                </a:gridCol>
                <a:gridCol w="1694933">
                  <a:extLst>
                    <a:ext uri="{9D8B030D-6E8A-4147-A177-3AD203B41FA5}">
                      <a16:colId xmlns:a16="http://schemas.microsoft.com/office/drawing/2014/main" val="560018103"/>
                    </a:ext>
                  </a:extLst>
                </a:gridCol>
                <a:gridCol w="799089">
                  <a:extLst>
                    <a:ext uri="{9D8B030D-6E8A-4147-A177-3AD203B41FA5}">
                      <a16:colId xmlns:a16="http://schemas.microsoft.com/office/drawing/2014/main" val="2034510948"/>
                    </a:ext>
                  </a:extLst>
                </a:gridCol>
                <a:gridCol w="795674">
                  <a:extLst>
                    <a:ext uri="{9D8B030D-6E8A-4147-A177-3AD203B41FA5}">
                      <a16:colId xmlns:a16="http://schemas.microsoft.com/office/drawing/2014/main" val="2871929350"/>
                    </a:ext>
                  </a:extLst>
                </a:gridCol>
                <a:gridCol w="903813">
                  <a:extLst>
                    <a:ext uri="{9D8B030D-6E8A-4147-A177-3AD203B41FA5}">
                      <a16:colId xmlns:a16="http://schemas.microsoft.com/office/drawing/2014/main" val="3525658704"/>
                    </a:ext>
                  </a:extLst>
                </a:gridCol>
                <a:gridCol w="903813">
                  <a:extLst>
                    <a:ext uri="{9D8B030D-6E8A-4147-A177-3AD203B41FA5}">
                      <a16:colId xmlns:a16="http://schemas.microsoft.com/office/drawing/2014/main" val="1169142539"/>
                    </a:ext>
                  </a:extLst>
                </a:gridCol>
                <a:gridCol w="697780">
                  <a:extLst>
                    <a:ext uri="{9D8B030D-6E8A-4147-A177-3AD203B41FA5}">
                      <a16:colId xmlns:a16="http://schemas.microsoft.com/office/drawing/2014/main" val="1318732144"/>
                    </a:ext>
                  </a:extLst>
                </a:gridCol>
              </a:tblGrid>
              <a:tr h="3044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Nom du partenaire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03019"/>
                  </a:ext>
                </a:extLst>
              </a:tr>
              <a:tr h="374349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Produits et services industrialisés et commercialisés à l’issue du projet par le partenaire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Années de commercialisation</a:t>
                      </a:r>
                      <a:endParaRPr lang="fr-FR" sz="2000" dirty="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N1 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ctr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N2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N3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N4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N5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4486761"/>
                  </a:ext>
                </a:extLst>
              </a:tr>
              <a:tr h="28450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Produit n°1 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Volume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82236"/>
                  </a:ext>
                </a:extLst>
              </a:tr>
              <a:tr h="28949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CA (k€)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6489386"/>
                  </a:ext>
                </a:extLst>
              </a:tr>
              <a:tr h="29781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CA à l'export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1984660"/>
                  </a:ext>
                </a:extLst>
              </a:tr>
              <a:tr h="54821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Création de valeur générée à l’issue du projet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Possibilité de dépôt de brevet/homologations visées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09475"/>
                  </a:ext>
                </a:extLst>
              </a:tr>
              <a:tr h="3560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Investissement en R&amp;D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9862564"/>
                  </a:ext>
                </a:extLst>
              </a:tr>
              <a:tr h="415112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Création d’emplois directs et indirects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Emplois directs dont R&amp;D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3779098"/>
                  </a:ext>
                </a:extLst>
              </a:tr>
              <a:tr h="3419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Emplois indirects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7045942"/>
                  </a:ext>
                </a:extLst>
              </a:tr>
              <a:tr h="33941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Emplois maintenus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6622046"/>
                  </a:ext>
                </a:extLst>
              </a:tr>
              <a:tr h="38599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Impact du projet sur le tissu régional et le développement du territoire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Investissements locaux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3348490"/>
                  </a:ext>
                </a:extLst>
              </a:tr>
              <a:tr h="4134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Usines impactées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2000" dirty="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229" marR="43434" marT="0" marB="0" anchor="b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14894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7387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D95C06B-738C-48F1-8F96-4FFB64A5F9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01542" y="1717716"/>
            <a:ext cx="11388916" cy="1558884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8F752FAE-8318-413A-AE12-9B8702FDE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638" y="990600"/>
            <a:ext cx="11388725" cy="1104900"/>
          </a:xfrm>
        </p:spPr>
        <p:txBody>
          <a:bodyPr>
            <a:normAutofit/>
          </a:bodyPr>
          <a:lstStyle/>
          <a:p>
            <a:r>
              <a:rPr lang="fr-FR" sz="2800" dirty="0"/>
              <a:t>Objectifs du projet / domaines technologiques concernés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E5BD4303-02C2-4514-ABE2-872A492DFF1F}"/>
              </a:ext>
            </a:extLst>
          </p:cNvPr>
          <p:cNvSpPr txBox="1">
            <a:spLocks/>
          </p:cNvSpPr>
          <p:nvPr/>
        </p:nvSpPr>
        <p:spPr>
          <a:xfrm>
            <a:off x="401638" y="3790950"/>
            <a:ext cx="11388725" cy="1104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/>
              <a:t>Résumé du contexte, Marchés, Enjeux, Positionnement concurrentiel</a:t>
            </a:r>
          </a:p>
        </p:txBody>
      </p:sp>
    </p:spTree>
    <p:extLst>
      <p:ext uri="{BB962C8B-B14F-4D97-AF65-F5344CB8AC3E}">
        <p14:creationId xmlns:p14="http://schemas.microsoft.com/office/powerpoint/2010/main" val="3138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4E9C562B-4153-4BE9-B125-F2A9E9DAC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541" y="433181"/>
            <a:ext cx="11388916" cy="764458"/>
          </a:xfrm>
        </p:spPr>
        <p:txBody>
          <a:bodyPr>
            <a:normAutofit/>
          </a:bodyPr>
          <a:lstStyle/>
          <a:p>
            <a:r>
              <a:rPr lang="fr-FR" sz="3200" dirty="0"/>
              <a:t>INNOVATION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4"/>
          </p:nvPr>
        </p:nvSpPr>
        <p:spPr>
          <a:xfrm>
            <a:off x="401541" y="1672045"/>
            <a:ext cx="11388916" cy="4242057"/>
          </a:xfrm>
        </p:spPr>
        <p:txBody>
          <a:bodyPr>
            <a:norm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état de l’art 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objectifs techniques globaux du projet 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aspects innovants.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fr-FR" sz="1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Exemples de description de verrous à lever 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Les verrous technologiques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Les verrous réglementaires</a:t>
            </a:r>
            <a:endParaRPr lang="fr-FR" sz="1400" dirty="0"/>
          </a:p>
          <a:p>
            <a:endParaRPr lang="fr-FR" sz="1400" i="1" dirty="0"/>
          </a:p>
          <a:p>
            <a:pPr lvl="0"/>
            <a:endParaRPr lang="fr-FR" sz="1400" i="1" dirty="0"/>
          </a:p>
          <a:p>
            <a:endParaRPr lang="fr-FR" sz="1400" dirty="0"/>
          </a:p>
        </p:txBody>
      </p:sp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471829"/>
              </p:ext>
            </p:extLst>
          </p:nvPr>
        </p:nvGraphicFramePr>
        <p:xfrm>
          <a:off x="5285576" y="3178847"/>
          <a:ext cx="5897880" cy="1272996"/>
        </p:xfrm>
        <a:graphic>
          <a:graphicData uri="http://schemas.openxmlformats.org/drawingml/2006/table">
            <a:tbl>
              <a:tblPr firstRow="1" firstCol="1" bandRow="1"/>
              <a:tblGrid>
                <a:gridCol w="787994">
                  <a:extLst>
                    <a:ext uri="{9D8B030D-6E8A-4147-A177-3AD203B41FA5}">
                      <a16:colId xmlns:a16="http://schemas.microsoft.com/office/drawing/2014/main" val="122996972"/>
                    </a:ext>
                  </a:extLst>
                </a:gridCol>
                <a:gridCol w="1077137">
                  <a:extLst>
                    <a:ext uri="{9D8B030D-6E8A-4147-A177-3AD203B41FA5}">
                      <a16:colId xmlns:a16="http://schemas.microsoft.com/office/drawing/2014/main" val="2521674750"/>
                    </a:ext>
                  </a:extLst>
                </a:gridCol>
                <a:gridCol w="1981423">
                  <a:extLst>
                    <a:ext uri="{9D8B030D-6E8A-4147-A177-3AD203B41FA5}">
                      <a16:colId xmlns:a16="http://schemas.microsoft.com/office/drawing/2014/main" val="1806287820"/>
                    </a:ext>
                  </a:extLst>
                </a:gridCol>
                <a:gridCol w="2051326">
                  <a:extLst>
                    <a:ext uri="{9D8B030D-6E8A-4147-A177-3AD203B41FA5}">
                      <a16:colId xmlns:a16="http://schemas.microsoft.com/office/drawing/2014/main" val="984590026"/>
                    </a:ext>
                  </a:extLst>
                </a:gridCol>
              </a:tblGrid>
              <a:tr h="4243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Tâche / lot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Partenaire (s) impliqué (s)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Verrous technologiques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Alternatives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8986339"/>
                  </a:ext>
                </a:extLst>
              </a:tr>
              <a:tr h="2121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 dirty="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1105774"/>
                  </a:ext>
                </a:extLst>
              </a:tr>
              <a:tr h="2121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7521091"/>
                  </a:ext>
                </a:extLst>
              </a:tr>
              <a:tr h="2121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 dirty="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4768356"/>
                  </a:ext>
                </a:extLst>
              </a:tr>
              <a:tr h="2121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 dirty="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 dirty="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1769522"/>
                  </a:ext>
                </a:extLst>
              </a:tr>
            </a:tbl>
          </a:graphicData>
        </a:graphic>
      </p:graphicFrame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544444"/>
              </p:ext>
            </p:extLst>
          </p:nvPr>
        </p:nvGraphicFramePr>
        <p:xfrm>
          <a:off x="5285576" y="4686548"/>
          <a:ext cx="5897879" cy="1272097"/>
        </p:xfrm>
        <a:graphic>
          <a:graphicData uri="http://schemas.openxmlformats.org/drawingml/2006/table">
            <a:tbl>
              <a:tblPr firstRow="1" firstCol="1" bandRow="1"/>
              <a:tblGrid>
                <a:gridCol w="787994">
                  <a:extLst>
                    <a:ext uri="{9D8B030D-6E8A-4147-A177-3AD203B41FA5}">
                      <a16:colId xmlns:a16="http://schemas.microsoft.com/office/drawing/2014/main" val="1380360747"/>
                    </a:ext>
                  </a:extLst>
                </a:gridCol>
                <a:gridCol w="1077137">
                  <a:extLst>
                    <a:ext uri="{9D8B030D-6E8A-4147-A177-3AD203B41FA5}">
                      <a16:colId xmlns:a16="http://schemas.microsoft.com/office/drawing/2014/main" val="239151166"/>
                    </a:ext>
                  </a:extLst>
                </a:gridCol>
                <a:gridCol w="1981422">
                  <a:extLst>
                    <a:ext uri="{9D8B030D-6E8A-4147-A177-3AD203B41FA5}">
                      <a16:colId xmlns:a16="http://schemas.microsoft.com/office/drawing/2014/main" val="116597523"/>
                    </a:ext>
                  </a:extLst>
                </a:gridCol>
                <a:gridCol w="2051326">
                  <a:extLst>
                    <a:ext uri="{9D8B030D-6E8A-4147-A177-3AD203B41FA5}">
                      <a16:colId xmlns:a16="http://schemas.microsoft.com/office/drawing/2014/main" val="996329061"/>
                    </a:ext>
                  </a:extLst>
                </a:gridCol>
              </a:tblGrid>
              <a:tr h="424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Marché cible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Partenaire (s) impliqué (s)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Niveau réglementaire initial visé</a:t>
                      </a:r>
                      <a:endParaRPr lang="fr-FR" sz="1200" dirty="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Niveau réglementaire de deuxième intention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8558974"/>
                  </a:ext>
                </a:extLst>
              </a:tr>
              <a:tr h="2120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305759"/>
                  </a:ext>
                </a:extLst>
              </a:tr>
              <a:tr h="2120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4951191"/>
                  </a:ext>
                </a:extLst>
              </a:tr>
              <a:tr h="2120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7481402"/>
                  </a:ext>
                </a:extLst>
              </a:tr>
              <a:tr h="2120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200" dirty="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83094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4837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1541" y="518652"/>
            <a:ext cx="11388916" cy="631723"/>
          </a:xfrm>
        </p:spPr>
        <p:txBody>
          <a:bodyPr/>
          <a:lstStyle/>
          <a:p>
            <a:r>
              <a:rPr lang="fr-FR" dirty="0"/>
              <a:t>CONSORTIUM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4"/>
          </p:nvPr>
        </p:nvSpPr>
        <p:spPr>
          <a:xfrm>
            <a:off x="401541" y="1492427"/>
            <a:ext cx="11388916" cy="3422568"/>
          </a:xfrm>
        </p:spPr>
        <p:txBody>
          <a:bodyPr>
            <a:norm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partenaires (entités, CA, effectifs (dont R&amp;D), activités, les compétences…..) 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présentation et rôle des sous-traitants 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logique de collaboration (apports réciproques et effets positifs)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gouvernance et accords réciproques prévus (dont répartition de la PI et exploitation des résultats prévus) 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apport, rôle et importance des partenaires académiques 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Contribution à la dynamique de la filière : retombées directes ou indirectes pour la filière et sous quelle forme (aide à sa structuration, travaux inter segments de la filière, capacité d’entraînement des PME, multi secteurs Naval + Nautisme + EMR et autres filières, systèmes énergétiques, aéronautique, automobile).</a:t>
            </a:r>
          </a:p>
        </p:txBody>
      </p:sp>
    </p:spTree>
    <p:extLst>
      <p:ext uri="{BB962C8B-B14F-4D97-AF65-F5344CB8AC3E}">
        <p14:creationId xmlns:p14="http://schemas.microsoft.com/office/powerpoint/2010/main" val="2578902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1542" y="562896"/>
            <a:ext cx="11388916" cy="1105410"/>
          </a:xfrm>
        </p:spPr>
        <p:txBody>
          <a:bodyPr/>
          <a:lstStyle/>
          <a:p>
            <a:r>
              <a:rPr lang="fr-FR" dirty="0"/>
              <a:t>PARTENAIRE 1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4"/>
          </p:nvPr>
        </p:nvSpPr>
        <p:spPr>
          <a:xfrm>
            <a:off x="401542" y="1846388"/>
            <a:ext cx="11388916" cy="3422568"/>
          </a:xfrm>
        </p:spPr>
        <p:txBody>
          <a:bodyPr/>
          <a:lstStyle/>
          <a:p>
            <a:r>
              <a:rPr lang="fr-FR" sz="1400" i="1" dirty="0"/>
              <a:t>Fiche récapitulative pour chaque partenaire :</a:t>
            </a:r>
          </a:p>
          <a:p>
            <a:r>
              <a:rPr lang="fr-FR" sz="1400" i="1" dirty="0"/>
              <a:t>Nom du partenaire</a:t>
            </a:r>
          </a:p>
          <a:p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111131"/>
              </p:ext>
            </p:extLst>
          </p:nvPr>
        </p:nvGraphicFramePr>
        <p:xfrm>
          <a:off x="1952440" y="2951798"/>
          <a:ext cx="8695895" cy="2730609"/>
        </p:xfrm>
        <a:graphic>
          <a:graphicData uri="http://schemas.openxmlformats.org/drawingml/2006/table">
            <a:tbl>
              <a:tblPr firstRow="1" firstCol="1" bandRow="1"/>
              <a:tblGrid>
                <a:gridCol w="1334300">
                  <a:extLst>
                    <a:ext uri="{9D8B030D-6E8A-4147-A177-3AD203B41FA5}">
                      <a16:colId xmlns:a16="http://schemas.microsoft.com/office/drawing/2014/main" val="2975439533"/>
                    </a:ext>
                  </a:extLst>
                </a:gridCol>
                <a:gridCol w="1562770">
                  <a:extLst>
                    <a:ext uri="{9D8B030D-6E8A-4147-A177-3AD203B41FA5}">
                      <a16:colId xmlns:a16="http://schemas.microsoft.com/office/drawing/2014/main" val="1488847479"/>
                    </a:ext>
                  </a:extLst>
                </a:gridCol>
                <a:gridCol w="2845572">
                  <a:extLst>
                    <a:ext uri="{9D8B030D-6E8A-4147-A177-3AD203B41FA5}">
                      <a16:colId xmlns:a16="http://schemas.microsoft.com/office/drawing/2014/main" val="101122568"/>
                    </a:ext>
                  </a:extLst>
                </a:gridCol>
                <a:gridCol w="2953253">
                  <a:extLst>
                    <a:ext uri="{9D8B030D-6E8A-4147-A177-3AD203B41FA5}">
                      <a16:colId xmlns:a16="http://schemas.microsoft.com/office/drawing/2014/main" val="1780036275"/>
                    </a:ext>
                  </a:extLst>
                </a:gridCol>
              </a:tblGrid>
              <a:tr h="5461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Date de création</a:t>
                      </a:r>
                      <a:endParaRPr lang="fr-FR" sz="16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Effectif</a:t>
                      </a:r>
                      <a:endParaRPr lang="fr-FR" sz="16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Chiffre d’affaires</a:t>
                      </a:r>
                      <a:endParaRPr lang="fr-FR" sz="16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Localisation</a:t>
                      </a:r>
                      <a:endParaRPr lang="fr-FR" sz="16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6997240"/>
                  </a:ext>
                </a:extLst>
              </a:tr>
              <a:tr h="2730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6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6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6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6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6202657"/>
                  </a:ext>
                </a:extLst>
              </a:tr>
              <a:tr h="273061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Contributions et expertise apportées au projet</a:t>
                      </a:r>
                      <a:endParaRPr lang="fr-FR" sz="16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7800603"/>
                  </a:ext>
                </a:extLst>
              </a:tr>
              <a:tr h="273061">
                <a:tc gridSpan="4">
                  <a:txBody>
                    <a:bodyPr/>
                    <a:lstStyle/>
                    <a:p>
                      <a:pPr marL="342900" lvl="0" indent="-342900">
                        <a:buFont typeface="Garamond" panose="02020404030301010803" pitchFamily="18" charset="0"/>
                        <a:buChar char="-"/>
                      </a:pPr>
                      <a:r>
                        <a:rPr lang="fr-FR" sz="1400">
                          <a:effectLst/>
                          <a:latin typeface="Calibri" panose="020F0502020204030204" pitchFamily="34" charset="0"/>
                          <a:cs typeface="Garamond" panose="02020404030301010803" pitchFamily="18" charset="0"/>
                        </a:rPr>
                        <a:t> </a:t>
                      </a:r>
                      <a:endParaRPr lang="fr-FR" sz="1400">
                        <a:effectLst/>
                        <a:latin typeface="Times New Roman" panose="02020603050405020304" pitchFamily="18" charset="0"/>
                        <a:cs typeface="Garamond" panose="02020404030301010803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5443594"/>
                  </a:ext>
                </a:extLst>
              </a:tr>
              <a:tr h="273061">
                <a:tc gridSpan="4">
                  <a:txBody>
                    <a:bodyPr/>
                    <a:lstStyle/>
                    <a:p>
                      <a:pPr marL="342900" lvl="0" indent="-342900">
                        <a:buFont typeface="Garamond" panose="02020404030301010803" pitchFamily="18" charset="0"/>
                        <a:buChar char="-"/>
                      </a:pPr>
                      <a:r>
                        <a:rPr lang="fr-FR" sz="1400">
                          <a:effectLst/>
                          <a:latin typeface="Calibri" panose="020F0502020204030204" pitchFamily="34" charset="0"/>
                          <a:cs typeface="Garamond" panose="02020404030301010803" pitchFamily="18" charset="0"/>
                        </a:rPr>
                        <a:t>….</a:t>
                      </a:r>
                      <a:endParaRPr lang="fr-FR" sz="1400">
                        <a:effectLst/>
                        <a:latin typeface="Times New Roman" panose="02020603050405020304" pitchFamily="18" charset="0"/>
                        <a:cs typeface="Garamond" panose="02020404030301010803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6443754"/>
                  </a:ext>
                </a:extLst>
              </a:tr>
              <a:tr h="273061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Retombées visées à travers le projet</a:t>
                      </a:r>
                      <a:endParaRPr lang="fr-FR" sz="16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9622527"/>
                  </a:ext>
                </a:extLst>
              </a:tr>
              <a:tr h="273061">
                <a:tc gridSpan="4">
                  <a:txBody>
                    <a:bodyPr/>
                    <a:lstStyle/>
                    <a:p>
                      <a:pPr marL="342900" lvl="0" indent="-342900">
                        <a:buFont typeface="Garamond" panose="02020404030301010803" pitchFamily="18" charset="0"/>
                        <a:buChar char="-"/>
                      </a:pPr>
                      <a:r>
                        <a:rPr lang="fr-FR" sz="1400">
                          <a:effectLst/>
                          <a:latin typeface="Calibri" panose="020F0502020204030204" pitchFamily="34" charset="0"/>
                          <a:cs typeface="Garamond" panose="02020404030301010803" pitchFamily="18" charset="0"/>
                        </a:rPr>
                        <a:t> </a:t>
                      </a:r>
                      <a:endParaRPr lang="fr-FR" sz="1400">
                        <a:effectLst/>
                        <a:latin typeface="Times New Roman" panose="02020603050405020304" pitchFamily="18" charset="0"/>
                        <a:cs typeface="Garamond" panose="02020404030301010803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947771"/>
                  </a:ext>
                </a:extLst>
              </a:tr>
              <a:tr h="273061">
                <a:tc gridSpan="4">
                  <a:txBody>
                    <a:bodyPr/>
                    <a:lstStyle/>
                    <a:p>
                      <a:pPr marL="342900" lvl="0" indent="-342900">
                        <a:buFont typeface="Garamond" panose="02020404030301010803" pitchFamily="18" charset="0"/>
                        <a:buChar char="-"/>
                      </a:pPr>
                      <a:r>
                        <a:rPr lang="fr-FR" sz="1400">
                          <a:effectLst/>
                          <a:latin typeface="Calibri" panose="020F0502020204030204" pitchFamily="34" charset="0"/>
                          <a:cs typeface="Garamond" panose="02020404030301010803" pitchFamily="18" charset="0"/>
                        </a:rPr>
                        <a:t>…</a:t>
                      </a:r>
                      <a:endParaRPr lang="fr-FR" sz="1400">
                        <a:effectLst/>
                        <a:latin typeface="Times New Roman" panose="02020603050405020304" pitchFamily="18" charset="0"/>
                        <a:cs typeface="Garamond" panose="02020404030301010803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553232"/>
                  </a:ext>
                </a:extLst>
              </a:tr>
              <a:tr h="273061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00000A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Ambition à terme du partenaire :</a:t>
                      </a:r>
                      <a:endParaRPr lang="fr-FR" sz="1600" dirty="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72942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061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1541" y="621891"/>
            <a:ext cx="11388916" cy="631723"/>
          </a:xfrm>
        </p:spPr>
        <p:txBody>
          <a:bodyPr/>
          <a:lstStyle/>
          <a:p>
            <a:r>
              <a:rPr lang="fr-FR" dirty="0"/>
              <a:t>PROJET R&amp;D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4"/>
          </p:nvPr>
        </p:nvSpPr>
        <p:spPr>
          <a:xfrm>
            <a:off x="401541" y="1548581"/>
            <a:ext cx="11388916" cy="4687528"/>
          </a:xfrm>
        </p:spPr>
        <p:txBody>
          <a:bodyPr>
            <a:normAutofit lnSpcReduction="10000"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structuration globale des lots de travaux et logique de projet (selon le tableau 1 ci-après) 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responsabilité des différents partenaires sur chaque lot 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attendus pour chaque lot 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planning prévisionnel de chaque lot 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montant des dépenses par partenaire et par lot 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si le projet de R&amp;D contient la réalisation d’un ou plusieurs essais en bassin ou essais en mer :</a:t>
            </a:r>
          </a:p>
          <a:p>
            <a:pPr marL="644525" lvl="1" indent="-285750">
              <a:buFont typeface="Arial" panose="020B0604020202020204" pitchFamily="34" charset="0"/>
              <a:buChar char="•"/>
            </a:pPr>
            <a:r>
              <a:rPr lang="fr-FR" sz="1400" i="1" dirty="0"/>
              <a:t>détail des tâches liées à ces essais précisant, le cas échéant, les sous-traitants impliqués ainsi que leur localisation ;</a:t>
            </a:r>
          </a:p>
          <a:p>
            <a:pPr marL="644525" lvl="1" indent="-285750">
              <a:buFont typeface="Arial" panose="020B0604020202020204" pitchFamily="34" charset="0"/>
              <a:buChar char="•"/>
            </a:pPr>
            <a:r>
              <a:rPr lang="fr-FR" sz="1400" i="1" dirty="0"/>
              <a:t>détail des coûts liés à ces essais : coût interne, sous-traitance, pourcentage des coûts totaux associés à ces essais par rapport au budget global du projet (ce pourcentage doit être inférieur à 30%) 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plan de financement 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modalités d’industrialisation et lieux de production envisagés.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Avez-vous déjà obtenu des financements publics et privés pour ce projet (si oui type et origine)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Dépôts ou labellisations antérieurs : Ce projet a t’il déjà été labellisé ? Ce projet a-t-il déjà fait l’objet de dépôts antérieurs ? </a:t>
            </a:r>
          </a:p>
          <a:p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64137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1541" y="621891"/>
            <a:ext cx="11388916" cy="631723"/>
          </a:xfrm>
        </p:spPr>
        <p:txBody>
          <a:bodyPr/>
          <a:lstStyle/>
          <a:p>
            <a:r>
              <a:rPr lang="fr-FR" dirty="0"/>
              <a:t>PROJET R&amp;D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A442C10-0DB1-4D96-A03B-8EEBA454B052}"/>
              </a:ext>
            </a:extLst>
          </p:cNvPr>
          <p:cNvSpPr txBox="1"/>
          <p:nvPr/>
        </p:nvSpPr>
        <p:spPr>
          <a:xfrm>
            <a:off x="851923" y="1412235"/>
            <a:ext cx="9306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Organisation du projet de R&amp;D – jalons critiques – Diagramme de Gantt général du projet 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12949ED7-9694-47FD-93A0-CF0F9A207286}"/>
              </a:ext>
            </a:extLst>
          </p:cNvPr>
          <p:cNvSpPr/>
          <p:nvPr/>
        </p:nvSpPr>
        <p:spPr>
          <a:xfrm>
            <a:off x="2503096" y="2861717"/>
            <a:ext cx="6766560" cy="50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61" name="TextBox 5">
            <a:extLst>
              <a:ext uri="{FF2B5EF4-FFF2-40B4-BE49-F238E27FC236}">
                <a16:creationId xmlns:a16="http://schemas.microsoft.com/office/drawing/2014/main" id="{B1A5A33E-610C-45C5-9DB6-EF50A49DEB27}"/>
              </a:ext>
            </a:extLst>
          </p:cNvPr>
          <p:cNvSpPr txBox="1"/>
          <p:nvPr/>
        </p:nvSpPr>
        <p:spPr>
          <a:xfrm>
            <a:off x="2503096" y="2861717"/>
            <a:ext cx="61514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solidFill>
                  <a:schemeClr val="bg2"/>
                </a:solidFill>
                <a:latin typeface="Calibri" panose="020F0502020204030204" pitchFamily="34" charset="0"/>
              </a:rPr>
              <a:t>T1 </a:t>
            </a:r>
          </a:p>
        </p:txBody>
      </p:sp>
      <p:cxnSp>
        <p:nvCxnSpPr>
          <p:cNvPr id="62" name="Straight Connector 7">
            <a:extLst>
              <a:ext uri="{FF2B5EF4-FFF2-40B4-BE49-F238E27FC236}">
                <a16:creationId xmlns:a16="http://schemas.microsoft.com/office/drawing/2014/main" id="{298511E0-BD09-4F11-ACC8-D7014F9712E1}"/>
              </a:ext>
            </a:extLst>
          </p:cNvPr>
          <p:cNvCxnSpPr/>
          <p:nvPr/>
        </p:nvCxnSpPr>
        <p:spPr>
          <a:xfrm>
            <a:off x="3131130" y="3014117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8">
            <a:extLst>
              <a:ext uri="{FF2B5EF4-FFF2-40B4-BE49-F238E27FC236}">
                <a16:creationId xmlns:a16="http://schemas.microsoft.com/office/drawing/2014/main" id="{369E9FFB-0C7D-4C63-A56E-B72285C82DA6}"/>
              </a:ext>
            </a:extLst>
          </p:cNvPr>
          <p:cNvSpPr txBox="1"/>
          <p:nvPr/>
        </p:nvSpPr>
        <p:spPr>
          <a:xfrm>
            <a:off x="3131130" y="2861717"/>
            <a:ext cx="61514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solidFill>
                  <a:schemeClr val="bg2"/>
                </a:solidFill>
                <a:latin typeface="Calibri" panose="020F0502020204030204" pitchFamily="34" charset="0"/>
              </a:rPr>
              <a:t>T2</a:t>
            </a:r>
          </a:p>
        </p:txBody>
      </p:sp>
      <p:cxnSp>
        <p:nvCxnSpPr>
          <p:cNvPr id="64" name="Straight Connector 10">
            <a:extLst>
              <a:ext uri="{FF2B5EF4-FFF2-40B4-BE49-F238E27FC236}">
                <a16:creationId xmlns:a16="http://schemas.microsoft.com/office/drawing/2014/main" id="{7094FD41-A0CC-418D-A0E8-960B9B4EB4FA}"/>
              </a:ext>
            </a:extLst>
          </p:cNvPr>
          <p:cNvCxnSpPr/>
          <p:nvPr/>
        </p:nvCxnSpPr>
        <p:spPr>
          <a:xfrm>
            <a:off x="3698386" y="3014117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11">
            <a:extLst>
              <a:ext uri="{FF2B5EF4-FFF2-40B4-BE49-F238E27FC236}">
                <a16:creationId xmlns:a16="http://schemas.microsoft.com/office/drawing/2014/main" id="{EAFDCC72-ABD7-4956-BD12-AF74AA657297}"/>
              </a:ext>
            </a:extLst>
          </p:cNvPr>
          <p:cNvSpPr txBox="1"/>
          <p:nvPr/>
        </p:nvSpPr>
        <p:spPr>
          <a:xfrm>
            <a:off x="3698386" y="2861717"/>
            <a:ext cx="61514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solidFill>
                  <a:schemeClr val="bg2"/>
                </a:solidFill>
                <a:latin typeface="Calibri" panose="020F0502020204030204" pitchFamily="34" charset="0"/>
              </a:rPr>
              <a:t>T3</a:t>
            </a:r>
          </a:p>
        </p:txBody>
      </p:sp>
      <p:cxnSp>
        <p:nvCxnSpPr>
          <p:cNvPr id="66" name="Straight Connector 13">
            <a:extLst>
              <a:ext uri="{FF2B5EF4-FFF2-40B4-BE49-F238E27FC236}">
                <a16:creationId xmlns:a16="http://schemas.microsoft.com/office/drawing/2014/main" id="{0C4DEA84-A6D9-4444-B36A-D0A185270608}"/>
              </a:ext>
            </a:extLst>
          </p:cNvPr>
          <p:cNvCxnSpPr/>
          <p:nvPr/>
        </p:nvCxnSpPr>
        <p:spPr>
          <a:xfrm>
            <a:off x="4326420" y="3014117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14">
            <a:extLst>
              <a:ext uri="{FF2B5EF4-FFF2-40B4-BE49-F238E27FC236}">
                <a16:creationId xmlns:a16="http://schemas.microsoft.com/office/drawing/2014/main" id="{13A7EC88-4768-4176-B358-4FE554FD848E}"/>
              </a:ext>
            </a:extLst>
          </p:cNvPr>
          <p:cNvSpPr txBox="1"/>
          <p:nvPr/>
        </p:nvSpPr>
        <p:spPr>
          <a:xfrm>
            <a:off x="4326420" y="2861717"/>
            <a:ext cx="61514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>
                <a:solidFill>
                  <a:schemeClr val="bg2"/>
                </a:solidFill>
                <a:latin typeface="Calibri" panose="020F0502020204030204" pitchFamily="34" charset="0"/>
              </a:rPr>
              <a:t>T4</a:t>
            </a:r>
          </a:p>
        </p:txBody>
      </p:sp>
      <p:cxnSp>
        <p:nvCxnSpPr>
          <p:cNvPr id="68" name="Straight Connector 16">
            <a:extLst>
              <a:ext uri="{FF2B5EF4-FFF2-40B4-BE49-F238E27FC236}">
                <a16:creationId xmlns:a16="http://schemas.microsoft.com/office/drawing/2014/main" id="{7CBFE949-0004-4A70-B5FD-C84AEAA2E142}"/>
              </a:ext>
            </a:extLst>
          </p:cNvPr>
          <p:cNvCxnSpPr/>
          <p:nvPr/>
        </p:nvCxnSpPr>
        <p:spPr>
          <a:xfrm>
            <a:off x="4934195" y="3014117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17">
            <a:extLst>
              <a:ext uri="{FF2B5EF4-FFF2-40B4-BE49-F238E27FC236}">
                <a16:creationId xmlns:a16="http://schemas.microsoft.com/office/drawing/2014/main" id="{25C29B56-DEDE-44E8-AFDC-45AAF3430261}"/>
              </a:ext>
            </a:extLst>
          </p:cNvPr>
          <p:cNvSpPr txBox="1"/>
          <p:nvPr/>
        </p:nvSpPr>
        <p:spPr>
          <a:xfrm>
            <a:off x="4934195" y="2861717"/>
            <a:ext cx="61514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>
                <a:solidFill>
                  <a:schemeClr val="bg2"/>
                </a:solidFill>
                <a:latin typeface="Calibri" panose="020F0502020204030204" pitchFamily="34" charset="0"/>
              </a:rPr>
              <a:t>T1</a:t>
            </a:r>
          </a:p>
        </p:txBody>
      </p:sp>
      <p:cxnSp>
        <p:nvCxnSpPr>
          <p:cNvPr id="70" name="Straight Connector 19">
            <a:extLst>
              <a:ext uri="{FF2B5EF4-FFF2-40B4-BE49-F238E27FC236}">
                <a16:creationId xmlns:a16="http://schemas.microsoft.com/office/drawing/2014/main" id="{1426C7AB-DC3E-4007-A277-81193E604507}"/>
              </a:ext>
            </a:extLst>
          </p:cNvPr>
          <p:cNvCxnSpPr/>
          <p:nvPr/>
        </p:nvCxnSpPr>
        <p:spPr>
          <a:xfrm>
            <a:off x="5562230" y="3014117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20">
            <a:extLst>
              <a:ext uri="{FF2B5EF4-FFF2-40B4-BE49-F238E27FC236}">
                <a16:creationId xmlns:a16="http://schemas.microsoft.com/office/drawing/2014/main" id="{03A721FC-F886-4731-BC6E-8DE54483C192}"/>
              </a:ext>
            </a:extLst>
          </p:cNvPr>
          <p:cNvSpPr txBox="1"/>
          <p:nvPr/>
        </p:nvSpPr>
        <p:spPr>
          <a:xfrm>
            <a:off x="5562230" y="2861717"/>
            <a:ext cx="61514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>
                <a:solidFill>
                  <a:schemeClr val="bg2"/>
                </a:solidFill>
                <a:latin typeface="Calibri" panose="020F0502020204030204" pitchFamily="34" charset="0"/>
              </a:rPr>
              <a:t>T2</a:t>
            </a:r>
          </a:p>
        </p:txBody>
      </p:sp>
      <p:cxnSp>
        <p:nvCxnSpPr>
          <p:cNvPr id="72" name="Straight Connector 22">
            <a:extLst>
              <a:ext uri="{FF2B5EF4-FFF2-40B4-BE49-F238E27FC236}">
                <a16:creationId xmlns:a16="http://schemas.microsoft.com/office/drawing/2014/main" id="{FBBC622D-3707-4CA7-BC5E-5ADAF09241DB}"/>
              </a:ext>
            </a:extLst>
          </p:cNvPr>
          <p:cNvCxnSpPr/>
          <p:nvPr/>
        </p:nvCxnSpPr>
        <p:spPr>
          <a:xfrm>
            <a:off x="6170004" y="3014117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23">
            <a:extLst>
              <a:ext uri="{FF2B5EF4-FFF2-40B4-BE49-F238E27FC236}">
                <a16:creationId xmlns:a16="http://schemas.microsoft.com/office/drawing/2014/main" id="{BA34FD04-0E48-49B0-9DF5-B7D7CA73B4D0}"/>
              </a:ext>
            </a:extLst>
          </p:cNvPr>
          <p:cNvSpPr txBox="1"/>
          <p:nvPr/>
        </p:nvSpPr>
        <p:spPr>
          <a:xfrm>
            <a:off x="6170004" y="2861717"/>
            <a:ext cx="61514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>
                <a:solidFill>
                  <a:schemeClr val="bg2"/>
                </a:solidFill>
                <a:latin typeface="Calibri" panose="020F0502020204030204" pitchFamily="34" charset="0"/>
              </a:rPr>
              <a:t>T3</a:t>
            </a:r>
          </a:p>
        </p:txBody>
      </p:sp>
      <p:cxnSp>
        <p:nvCxnSpPr>
          <p:cNvPr id="74" name="Straight Connector 25">
            <a:extLst>
              <a:ext uri="{FF2B5EF4-FFF2-40B4-BE49-F238E27FC236}">
                <a16:creationId xmlns:a16="http://schemas.microsoft.com/office/drawing/2014/main" id="{FE433555-8541-4EFA-8B2F-715F175AD10C}"/>
              </a:ext>
            </a:extLst>
          </p:cNvPr>
          <p:cNvCxnSpPr/>
          <p:nvPr/>
        </p:nvCxnSpPr>
        <p:spPr>
          <a:xfrm>
            <a:off x="6798039" y="3014117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26">
            <a:extLst>
              <a:ext uri="{FF2B5EF4-FFF2-40B4-BE49-F238E27FC236}">
                <a16:creationId xmlns:a16="http://schemas.microsoft.com/office/drawing/2014/main" id="{C8467829-A35D-42A7-AF53-019E0FE0F073}"/>
              </a:ext>
            </a:extLst>
          </p:cNvPr>
          <p:cNvSpPr txBox="1"/>
          <p:nvPr/>
        </p:nvSpPr>
        <p:spPr>
          <a:xfrm>
            <a:off x="6798039" y="2861717"/>
            <a:ext cx="61514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>
                <a:solidFill>
                  <a:schemeClr val="bg2"/>
                </a:solidFill>
                <a:latin typeface="Calibri" panose="020F0502020204030204" pitchFamily="34" charset="0"/>
              </a:rPr>
              <a:t>T4</a:t>
            </a:r>
          </a:p>
        </p:txBody>
      </p:sp>
      <p:cxnSp>
        <p:nvCxnSpPr>
          <p:cNvPr id="76" name="Straight Connector 28">
            <a:extLst>
              <a:ext uri="{FF2B5EF4-FFF2-40B4-BE49-F238E27FC236}">
                <a16:creationId xmlns:a16="http://schemas.microsoft.com/office/drawing/2014/main" id="{F60B5B10-5F5C-4520-B8B0-0FC0F26AC42A}"/>
              </a:ext>
            </a:extLst>
          </p:cNvPr>
          <p:cNvCxnSpPr/>
          <p:nvPr/>
        </p:nvCxnSpPr>
        <p:spPr>
          <a:xfrm>
            <a:off x="7426073" y="3014117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29">
            <a:extLst>
              <a:ext uri="{FF2B5EF4-FFF2-40B4-BE49-F238E27FC236}">
                <a16:creationId xmlns:a16="http://schemas.microsoft.com/office/drawing/2014/main" id="{22327E04-A18E-4AE9-B9BA-20CC1DAA8211}"/>
              </a:ext>
            </a:extLst>
          </p:cNvPr>
          <p:cNvSpPr txBox="1"/>
          <p:nvPr/>
        </p:nvSpPr>
        <p:spPr>
          <a:xfrm>
            <a:off x="7426073" y="2861717"/>
            <a:ext cx="61514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>
                <a:solidFill>
                  <a:schemeClr val="bg2"/>
                </a:solidFill>
                <a:latin typeface="Calibri" panose="020F0502020204030204" pitchFamily="34" charset="0"/>
              </a:rPr>
              <a:t>T1</a:t>
            </a:r>
          </a:p>
        </p:txBody>
      </p:sp>
      <p:cxnSp>
        <p:nvCxnSpPr>
          <p:cNvPr id="78" name="Straight Connector 3807">
            <a:extLst>
              <a:ext uri="{FF2B5EF4-FFF2-40B4-BE49-F238E27FC236}">
                <a16:creationId xmlns:a16="http://schemas.microsoft.com/office/drawing/2014/main" id="{B2F82DBD-4376-4068-8A11-E26AC36DDB37}"/>
              </a:ext>
            </a:extLst>
          </p:cNvPr>
          <p:cNvCxnSpPr/>
          <p:nvPr/>
        </p:nvCxnSpPr>
        <p:spPr>
          <a:xfrm>
            <a:off x="8033847" y="3014117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3808">
            <a:extLst>
              <a:ext uri="{FF2B5EF4-FFF2-40B4-BE49-F238E27FC236}">
                <a16:creationId xmlns:a16="http://schemas.microsoft.com/office/drawing/2014/main" id="{075ECA24-F336-4238-95A7-356931E00629}"/>
              </a:ext>
            </a:extLst>
          </p:cNvPr>
          <p:cNvSpPr txBox="1"/>
          <p:nvPr/>
        </p:nvSpPr>
        <p:spPr>
          <a:xfrm>
            <a:off x="8033847" y="2861717"/>
            <a:ext cx="61514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>
                <a:solidFill>
                  <a:schemeClr val="bg2"/>
                </a:solidFill>
                <a:latin typeface="Calibri" panose="020F0502020204030204" pitchFamily="34" charset="0"/>
              </a:rPr>
              <a:t>T2</a:t>
            </a:r>
          </a:p>
        </p:txBody>
      </p:sp>
      <p:cxnSp>
        <p:nvCxnSpPr>
          <p:cNvPr id="80" name="Straight Connector 3810">
            <a:extLst>
              <a:ext uri="{FF2B5EF4-FFF2-40B4-BE49-F238E27FC236}">
                <a16:creationId xmlns:a16="http://schemas.microsoft.com/office/drawing/2014/main" id="{C0A63C16-A418-461C-8CC6-80EA2B1079E1}"/>
              </a:ext>
            </a:extLst>
          </p:cNvPr>
          <p:cNvCxnSpPr/>
          <p:nvPr/>
        </p:nvCxnSpPr>
        <p:spPr>
          <a:xfrm>
            <a:off x="8661881" y="3014117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3812">
            <a:extLst>
              <a:ext uri="{FF2B5EF4-FFF2-40B4-BE49-F238E27FC236}">
                <a16:creationId xmlns:a16="http://schemas.microsoft.com/office/drawing/2014/main" id="{D0305850-9EC1-438A-B037-880E64F5FE94}"/>
              </a:ext>
            </a:extLst>
          </p:cNvPr>
          <p:cNvSpPr txBox="1"/>
          <p:nvPr/>
        </p:nvSpPr>
        <p:spPr>
          <a:xfrm>
            <a:off x="8661881" y="2861717"/>
            <a:ext cx="61514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>
                <a:solidFill>
                  <a:schemeClr val="bg2"/>
                </a:solidFill>
                <a:latin typeface="Calibri" panose="020F0502020204030204" pitchFamily="34" charset="0"/>
              </a:rPr>
              <a:t>T3</a:t>
            </a:r>
          </a:p>
        </p:txBody>
      </p:sp>
      <p:sp>
        <p:nvSpPr>
          <p:cNvPr id="85" name="5-Point Star 3819">
            <a:extLst>
              <a:ext uri="{FF2B5EF4-FFF2-40B4-BE49-F238E27FC236}">
                <a16:creationId xmlns:a16="http://schemas.microsoft.com/office/drawing/2014/main" id="{5A00F743-D239-49FA-88EF-75DECA415024}"/>
              </a:ext>
            </a:extLst>
          </p:cNvPr>
          <p:cNvSpPr/>
          <p:nvPr/>
        </p:nvSpPr>
        <p:spPr>
          <a:xfrm>
            <a:off x="9096084" y="2566949"/>
            <a:ext cx="304800" cy="330200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88" name="Isosceles Triangle 3827">
            <a:extLst>
              <a:ext uri="{FF2B5EF4-FFF2-40B4-BE49-F238E27FC236}">
                <a16:creationId xmlns:a16="http://schemas.microsoft.com/office/drawing/2014/main" id="{2984A6D7-CDF8-49E5-8CBB-07ED64A5E6B1}"/>
              </a:ext>
            </a:extLst>
          </p:cNvPr>
          <p:cNvSpPr/>
          <p:nvPr/>
        </p:nvSpPr>
        <p:spPr>
          <a:xfrm rot="10800000">
            <a:off x="7483415" y="2577590"/>
            <a:ext cx="304800" cy="330200"/>
          </a:xfrm>
          <a:prstGeom prst="triangle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89" name="TextBox 3829">
            <a:extLst>
              <a:ext uri="{FF2B5EF4-FFF2-40B4-BE49-F238E27FC236}">
                <a16:creationId xmlns:a16="http://schemas.microsoft.com/office/drawing/2014/main" id="{7816FEA7-A057-41DC-971B-7109F4D873C8}"/>
              </a:ext>
            </a:extLst>
          </p:cNvPr>
          <p:cNvSpPr txBox="1"/>
          <p:nvPr/>
        </p:nvSpPr>
        <p:spPr>
          <a:xfrm>
            <a:off x="6724850" y="2101350"/>
            <a:ext cx="1524000" cy="227113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fr-FR" dirty="0">
                <a:latin typeface="Calibri" panose="020F0502020204030204" pitchFamily="34" charset="0"/>
              </a:rPr>
              <a:t>Jalon 3</a:t>
            </a:r>
          </a:p>
        </p:txBody>
      </p:sp>
      <p:sp>
        <p:nvSpPr>
          <p:cNvPr id="91" name="Isosceles Triangle 3835">
            <a:extLst>
              <a:ext uri="{FF2B5EF4-FFF2-40B4-BE49-F238E27FC236}">
                <a16:creationId xmlns:a16="http://schemas.microsoft.com/office/drawing/2014/main" id="{61704A0E-E592-48D9-A306-4BDCCFB74954}"/>
              </a:ext>
            </a:extLst>
          </p:cNvPr>
          <p:cNvSpPr/>
          <p:nvPr/>
        </p:nvSpPr>
        <p:spPr>
          <a:xfrm rot="10800000">
            <a:off x="6022740" y="2588813"/>
            <a:ext cx="304800" cy="330200"/>
          </a:xfrm>
          <a:prstGeom prst="triangle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92" name="TextBox 3837">
            <a:extLst>
              <a:ext uri="{FF2B5EF4-FFF2-40B4-BE49-F238E27FC236}">
                <a16:creationId xmlns:a16="http://schemas.microsoft.com/office/drawing/2014/main" id="{722E7D25-E16B-4297-B1B2-6393E1CC059E}"/>
              </a:ext>
            </a:extLst>
          </p:cNvPr>
          <p:cNvSpPr txBox="1"/>
          <p:nvPr/>
        </p:nvSpPr>
        <p:spPr>
          <a:xfrm>
            <a:off x="5367486" y="2101350"/>
            <a:ext cx="1524000" cy="227113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fr-FR" dirty="0">
                <a:latin typeface="Calibri" panose="020F0502020204030204" pitchFamily="34" charset="0"/>
              </a:rPr>
              <a:t>Jalon 2</a:t>
            </a:r>
          </a:p>
        </p:txBody>
      </p:sp>
      <p:sp>
        <p:nvSpPr>
          <p:cNvPr id="94" name="Isosceles Triangle 12773">
            <a:extLst>
              <a:ext uri="{FF2B5EF4-FFF2-40B4-BE49-F238E27FC236}">
                <a16:creationId xmlns:a16="http://schemas.microsoft.com/office/drawing/2014/main" id="{913D37DD-8BFA-46C7-B069-550CE67726A3}"/>
              </a:ext>
            </a:extLst>
          </p:cNvPr>
          <p:cNvSpPr/>
          <p:nvPr/>
        </p:nvSpPr>
        <p:spPr>
          <a:xfrm rot="10800000">
            <a:off x="4437390" y="2614067"/>
            <a:ext cx="304800" cy="330200"/>
          </a:xfrm>
          <a:prstGeom prst="triangle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95" name="TextBox 12777">
            <a:extLst>
              <a:ext uri="{FF2B5EF4-FFF2-40B4-BE49-F238E27FC236}">
                <a16:creationId xmlns:a16="http://schemas.microsoft.com/office/drawing/2014/main" id="{D76FB65A-98D5-4612-9389-94F031C61F5B}"/>
              </a:ext>
            </a:extLst>
          </p:cNvPr>
          <p:cNvSpPr txBox="1"/>
          <p:nvPr/>
        </p:nvSpPr>
        <p:spPr>
          <a:xfrm>
            <a:off x="3827790" y="2101350"/>
            <a:ext cx="1524000" cy="227113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fr-FR" dirty="0">
                <a:latin typeface="Calibri" panose="020F0502020204030204" pitchFamily="34" charset="0"/>
              </a:rPr>
              <a:t>Jalon 1</a:t>
            </a:r>
          </a:p>
        </p:txBody>
      </p:sp>
      <p:sp>
        <p:nvSpPr>
          <p:cNvPr id="97" name="Isosceles Triangle 12787">
            <a:extLst>
              <a:ext uri="{FF2B5EF4-FFF2-40B4-BE49-F238E27FC236}">
                <a16:creationId xmlns:a16="http://schemas.microsoft.com/office/drawing/2014/main" id="{75E0BADD-E559-4DFA-8A6A-1F0F0353C954}"/>
              </a:ext>
            </a:extLst>
          </p:cNvPr>
          <p:cNvSpPr/>
          <p:nvPr/>
        </p:nvSpPr>
        <p:spPr>
          <a:xfrm rot="10800000">
            <a:off x="2533029" y="2614067"/>
            <a:ext cx="304800" cy="330200"/>
          </a:xfrm>
          <a:prstGeom prst="triangl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98" name="TextBox 12790">
            <a:extLst>
              <a:ext uri="{FF2B5EF4-FFF2-40B4-BE49-F238E27FC236}">
                <a16:creationId xmlns:a16="http://schemas.microsoft.com/office/drawing/2014/main" id="{766A28C8-6192-48A8-8336-9D285F857053}"/>
              </a:ext>
            </a:extLst>
          </p:cNvPr>
          <p:cNvSpPr txBox="1"/>
          <p:nvPr/>
        </p:nvSpPr>
        <p:spPr>
          <a:xfrm>
            <a:off x="2113929" y="2101350"/>
            <a:ext cx="1284814" cy="227113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fr-FR" dirty="0">
                <a:latin typeface="Calibri" panose="020F0502020204030204" pitchFamily="34" charset="0"/>
              </a:rPr>
              <a:t> Lancement</a:t>
            </a:r>
          </a:p>
        </p:txBody>
      </p:sp>
      <p:sp>
        <p:nvSpPr>
          <p:cNvPr id="100" name="Chevron 12727">
            <a:extLst>
              <a:ext uri="{FF2B5EF4-FFF2-40B4-BE49-F238E27FC236}">
                <a16:creationId xmlns:a16="http://schemas.microsoft.com/office/drawing/2014/main" id="{97841BD4-17D4-4B1B-9D7E-CB7B965C7D95}"/>
              </a:ext>
            </a:extLst>
          </p:cNvPr>
          <p:cNvSpPr/>
          <p:nvPr/>
        </p:nvSpPr>
        <p:spPr>
          <a:xfrm>
            <a:off x="2478300" y="3681573"/>
            <a:ext cx="2978097" cy="500380"/>
          </a:xfrm>
          <a:prstGeom prst="chevron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04" name="TextBox 12731">
            <a:extLst>
              <a:ext uri="{FF2B5EF4-FFF2-40B4-BE49-F238E27FC236}">
                <a16:creationId xmlns:a16="http://schemas.microsoft.com/office/drawing/2014/main" id="{E99734CF-9701-4E86-8EA4-0541646396AA}"/>
              </a:ext>
            </a:extLst>
          </p:cNvPr>
          <p:cNvSpPr txBox="1"/>
          <p:nvPr/>
        </p:nvSpPr>
        <p:spPr>
          <a:xfrm>
            <a:off x="3245296" y="3772805"/>
            <a:ext cx="1397434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</a:rPr>
              <a:t>Lot 1 : Tache 1</a:t>
            </a:r>
          </a:p>
        </p:txBody>
      </p:sp>
      <p:sp>
        <p:nvSpPr>
          <p:cNvPr id="106" name="Chevron 12727">
            <a:extLst>
              <a:ext uri="{FF2B5EF4-FFF2-40B4-BE49-F238E27FC236}">
                <a16:creationId xmlns:a16="http://schemas.microsoft.com/office/drawing/2014/main" id="{8C2372C6-02DD-4285-9393-D6EC6AF60A4B}"/>
              </a:ext>
            </a:extLst>
          </p:cNvPr>
          <p:cNvSpPr/>
          <p:nvPr/>
        </p:nvSpPr>
        <p:spPr>
          <a:xfrm>
            <a:off x="3600518" y="4298806"/>
            <a:ext cx="2978097" cy="50038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07" name="TextBox 12731">
            <a:extLst>
              <a:ext uri="{FF2B5EF4-FFF2-40B4-BE49-F238E27FC236}">
                <a16:creationId xmlns:a16="http://schemas.microsoft.com/office/drawing/2014/main" id="{61EE40AC-F05C-4561-B439-3D53936455DB}"/>
              </a:ext>
            </a:extLst>
          </p:cNvPr>
          <p:cNvSpPr txBox="1"/>
          <p:nvPr/>
        </p:nvSpPr>
        <p:spPr>
          <a:xfrm>
            <a:off x="4393963" y="4390038"/>
            <a:ext cx="1344535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</a:rPr>
              <a:t>Lot 2 : Tache 1</a:t>
            </a:r>
          </a:p>
        </p:txBody>
      </p:sp>
      <p:sp>
        <p:nvSpPr>
          <p:cNvPr id="113" name="Chevron 12727">
            <a:extLst>
              <a:ext uri="{FF2B5EF4-FFF2-40B4-BE49-F238E27FC236}">
                <a16:creationId xmlns:a16="http://schemas.microsoft.com/office/drawing/2014/main" id="{743D64D7-83CB-4DBF-81D8-558A7232BA36}"/>
              </a:ext>
            </a:extLst>
          </p:cNvPr>
          <p:cNvSpPr/>
          <p:nvPr/>
        </p:nvSpPr>
        <p:spPr>
          <a:xfrm>
            <a:off x="7054918" y="3682006"/>
            <a:ext cx="1969009" cy="500380"/>
          </a:xfrm>
          <a:prstGeom prst="chevron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14" name="TextBox 12731">
            <a:extLst>
              <a:ext uri="{FF2B5EF4-FFF2-40B4-BE49-F238E27FC236}">
                <a16:creationId xmlns:a16="http://schemas.microsoft.com/office/drawing/2014/main" id="{E01B276D-C5E5-4D26-A01A-29584B3E62F6}"/>
              </a:ext>
            </a:extLst>
          </p:cNvPr>
          <p:cNvSpPr txBox="1"/>
          <p:nvPr/>
        </p:nvSpPr>
        <p:spPr>
          <a:xfrm>
            <a:off x="7334450" y="3773238"/>
            <a:ext cx="1411396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</a:rPr>
              <a:t>Lot 1 : Tache 2</a:t>
            </a:r>
          </a:p>
        </p:txBody>
      </p:sp>
      <p:sp>
        <p:nvSpPr>
          <p:cNvPr id="118" name="Chevron 12727">
            <a:extLst>
              <a:ext uri="{FF2B5EF4-FFF2-40B4-BE49-F238E27FC236}">
                <a16:creationId xmlns:a16="http://schemas.microsoft.com/office/drawing/2014/main" id="{C49AD839-EB26-4B6D-A184-3B3581B996EB}"/>
              </a:ext>
            </a:extLst>
          </p:cNvPr>
          <p:cNvSpPr/>
          <p:nvPr/>
        </p:nvSpPr>
        <p:spPr>
          <a:xfrm>
            <a:off x="4688323" y="5013252"/>
            <a:ext cx="4944191" cy="500380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19" name="TextBox 12731">
            <a:extLst>
              <a:ext uri="{FF2B5EF4-FFF2-40B4-BE49-F238E27FC236}">
                <a16:creationId xmlns:a16="http://schemas.microsoft.com/office/drawing/2014/main" id="{30BCBEB6-44BF-4D14-B9A4-D288347B4BFC}"/>
              </a:ext>
            </a:extLst>
          </p:cNvPr>
          <p:cNvSpPr txBox="1"/>
          <p:nvPr/>
        </p:nvSpPr>
        <p:spPr>
          <a:xfrm>
            <a:off x="5481768" y="5104484"/>
            <a:ext cx="2232176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>
                <a:solidFill>
                  <a:schemeClr val="bg1"/>
                </a:solidFill>
                <a:latin typeface="Calibri" panose="020F0502020204030204" pitchFamily="34" charset="0"/>
              </a:rPr>
              <a:t>Lot 3 : Tache 1</a:t>
            </a:r>
          </a:p>
        </p:txBody>
      </p:sp>
      <p:sp>
        <p:nvSpPr>
          <p:cNvPr id="120" name="ZoneTexte 119">
            <a:extLst>
              <a:ext uri="{FF2B5EF4-FFF2-40B4-BE49-F238E27FC236}">
                <a16:creationId xmlns:a16="http://schemas.microsoft.com/office/drawing/2014/main" id="{E68E42A4-316C-49BA-B5AB-3F7FED7357C6}"/>
              </a:ext>
            </a:extLst>
          </p:cNvPr>
          <p:cNvSpPr txBox="1"/>
          <p:nvPr/>
        </p:nvSpPr>
        <p:spPr>
          <a:xfrm>
            <a:off x="3344394" y="3308549"/>
            <a:ext cx="940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2021</a:t>
            </a:r>
          </a:p>
        </p:txBody>
      </p:sp>
      <p:sp>
        <p:nvSpPr>
          <p:cNvPr id="121" name="ZoneTexte 120">
            <a:extLst>
              <a:ext uri="{FF2B5EF4-FFF2-40B4-BE49-F238E27FC236}">
                <a16:creationId xmlns:a16="http://schemas.microsoft.com/office/drawing/2014/main" id="{1DD4FCD0-03B7-4D26-A85D-54B43BC63888}"/>
              </a:ext>
            </a:extLst>
          </p:cNvPr>
          <p:cNvSpPr txBox="1"/>
          <p:nvPr/>
        </p:nvSpPr>
        <p:spPr>
          <a:xfrm>
            <a:off x="5850811" y="3324300"/>
            <a:ext cx="940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2022</a:t>
            </a:r>
          </a:p>
        </p:txBody>
      </p:sp>
      <p:sp>
        <p:nvSpPr>
          <p:cNvPr id="122" name="ZoneTexte 121">
            <a:extLst>
              <a:ext uri="{FF2B5EF4-FFF2-40B4-BE49-F238E27FC236}">
                <a16:creationId xmlns:a16="http://schemas.microsoft.com/office/drawing/2014/main" id="{31B81CBC-732F-4091-B016-3726C8BEDF84}"/>
              </a:ext>
            </a:extLst>
          </p:cNvPr>
          <p:cNvSpPr txBox="1"/>
          <p:nvPr/>
        </p:nvSpPr>
        <p:spPr>
          <a:xfrm>
            <a:off x="8045920" y="3324300"/>
            <a:ext cx="940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1970221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1541" y="518652"/>
            <a:ext cx="11388916" cy="631723"/>
          </a:xfrm>
        </p:spPr>
        <p:txBody>
          <a:bodyPr/>
          <a:lstStyle/>
          <a:p>
            <a:r>
              <a:rPr lang="fr-FR" dirty="0"/>
              <a:t>MARCHE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4"/>
          </p:nvPr>
        </p:nvSpPr>
        <p:spPr>
          <a:xfrm>
            <a:off x="401541" y="1492427"/>
            <a:ext cx="11388916" cy="3422568"/>
          </a:xfrm>
        </p:spPr>
        <p:txBody>
          <a:bodyPr>
            <a:norm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marché actuel 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état de la concurrence et positionnement par rapport à la concurrence 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demande du marché à satisfaire 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marché(s) futur(s) impacté(s) par l’innovation (les décrire tous s’il en existe plusieurs : segment, volume, valeurs en particulier multi secteurs Naval + Nautisme + EMR et autres filières, systèmes énergétiques, aéronautique, automobile, …) 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types de clients visés, zones géographiques concernées 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stratégie d’accès au(x) marché(s) visé(s) et moyens envisagés.</a:t>
            </a:r>
          </a:p>
          <a:p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689150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1541" y="626879"/>
            <a:ext cx="11388916" cy="631723"/>
          </a:xfrm>
        </p:spPr>
        <p:txBody>
          <a:bodyPr/>
          <a:lstStyle/>
          <a:p>
            <a:r>
              <a:rPr lang="fr-FR" dirty="0"/>
              <a:t>JUSTIFICATION DU PROJET ET DE L’AIDE DEMANDEE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4"/>
          </p:nvPr>
        </p:nvSpPr>
        <p:spPr>
          <a:xfrm>
            <a:off x="401541" y="1313722"/>
            <a:ext cx="11388916" cy="3422568"/>
          </a:xfrm>
        </p:spPr>
        <p:txBody>
          <a:bodyPr>
            <a:norm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retombées pour chaque partenaire selon le tableau 3 ci-après (évolution des sociétés, bénéfices économiques, attendus du projet, impact sur l’emploi, y compris R&amp;D, offres multi-secteurs, nouveaux marchés…) 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explication sur les assiettes financées dans le cadre du projet, et sur celles qui ont été ou sont susceptibles d'être soutenues par d'autres fonds publics 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i="1" dirty="0"/>
              <a:t>justification de l’appel au soutien public (</a:t>
            </a:r>
            <a:r>
              <a:rPr lang="fr-FR" sz="1400" i="1" dirty="0" err="1"/>
              <a:t>Incitativité</a:t>
            </a:r>
            <a:r>
              <a:rPr lang="fr-FR" sz="1400" i="1" dirty="0"/>
              <a:t> de l’aide, besoin de coordination, incertitudes, incitation à l’accroissement d’effort R&amp;D et du risque, adéquation de l’instrument d’aide par rapport à d’autres dispositifs de soutien, autres retombées positives, enjeux environnementaux, diffusion de connaissance, marchés induits…).</a:t>
            </a:r>
          </a:p>
          <a:p>
            <a:endParaRPr lang="fr-FR" sz="1400" i="1" dirty="0"/>
          </a:p>
        </p:txBody>
      </p:sp>
      <p:pic>
        <p:nvPicPr>
          <p:cNvPr id="4" name="Picture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7180357" y="3025006"/>
            <a:ext cx="4610100" cy="320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193441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ADEME">
      <a:dk1>
        <a:sysClr val="windowText" lastClr="000000"/>
      </a:dk1>
      <a:lt1>
        <a:sysClr val="window" lastClr="FFFFFF"/>
      </a:lt1>
      <a:dk2>
        <a:srgbClr val="169B62"/>
      </a:dk2>
      <a:lt2>
        <a:srgbClr val="466964"/>
      </a:lt2>
      <a:accent1>
        <a:srgbClr val="5770BE"/>
      </a:accent1>
      <a:accent2>
        <a:srgbClr val="484D7A"/>
      </a:accent2>
      <a:accent3>
        <a:srgbClr val="FF8D7E"/>
      </a:accent3>
      <a:accent4>
        <a:srgbClr val="FFE800"/>
      </a:accent4>
      <a:accent5>
        <a:srgbClr val="FF9940"/>
      </a:accent5>
      <a:accent6>
        <a:srgbClr val="FF6F4C"/>
      </a:accent6>
      <a:hlink>
        <a:srgbClr val="7D4E5B"/>
      </a:hlink>
      <a:folHlink>
        <a:srgbClr val="A26859"/>
      </a:folHlink>
    </a:clrScheme>
    <a:fontScheme name="Personnalisé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1109</Words>
  <Application>Microsoft Office PowerPoint</Application>
  <PresentationFormat>Grand écran</PresentationFormat>
  <Paragraphs>275</Paragraphs>
  <Slides>12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Courier New</vt:lpstr>
      <vt:lpstr>Garamond</vt:lpstr>
      <vt:lpstr>Times New Roman</vt:lpstr>
      <vt:lpstr>Trebuchet MS</vt:lpstr>
      <vt:lpstr>Wingdings</vt:lpstr>
      <vt:lpstr>Thème Office</vt:lpstr>
      <vt:lpstr>NOM DU PROJET</vt:lpstr>
      <vt:lpstr>Objectifs du projet / domaines technologiques concernés</vt:lpstr>
      <vt:lpstr>INNOVATION</vt:lpstr>
      <vt:lpstr>CONSORTIUM</vt:lpstr>
      <vt:lpstr>PARTENAIRE 1</vt:lpstr>
      <vt:lpstr>PROJET R&amp;D</vt:lpstr>
      <vt:lpstr>PROJET R&amp;D</vt:lpstr>
      <vt:lpstr>MARCHE</vt:lpstr>
      <vt:lpstr>JUSTIFICATION DU PROJET ET DE L’AIDE DEMANDEE</vt:lpstr>
      <vt:lpstr>DESCRIPTION DES LOTS</vt:lpstr>
      <vt:lpstr>REPARTITION BUDGETAIRE PAR LOT</vt:lpstr>
      <vt:lpstr>RETOMBEES ECONOMIQUES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Antoine Freytet-Gentil</dc:creator>
  <cp:lastModifiedBy>Jacques ORJUBIN</cp:lastModifiedBy>
  <cp:revision>120</cp:revision>
  <dcterms:created xsi:type="dcterms:W3CDTF">2020-03-19T10:03:35Z</dcterms:created>
  <dcterms:modified xsi:type="dcterms:W3CDTF">2020-09-30T07:05:00Z</dcterms:modified>
</cp:coreProperties>
</file>